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charts/chart4.xml" ContentType="application/vnd.openxmlformats-officedocument.drawingml.chart+xml"/>
  <Override PartName="/ppt/theme/themeOverride3.xml" ContentType="application/vnd.openxmlformats-officedocument.themeOverride+xml"/>
  <Override PartName="/ppt/charts/chart5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6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7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64" r:id="rId23"/>
  </p:sldIdLst>
  <p:sldSz cx="9144000" cy="6858000" type="screen4x3"/>
  <p:notesSz cx="9144000" cy="6858000"/>
  <p:defaultTextStyle>
    <a:defPPr>
      <a:defRPr lang="ru-RU"/>
    </a:defPPr>
    <a:lvl1pPr marL="0" algn="l" defTabSz="914400">
      <a:defRPr sz="18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>
      <a:defRPr sz="18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>
      <a:defRPr sz="18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>
      <a:defRPr sz="18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>
      <a:defRPr sz="18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>
      <a:defRPr sz="18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>
      <a:defRPr sz="18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>
      <a:defRPr sz="18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>
      <a:defRPr sz="18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140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11.xlsx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322.xlsx"/><Relationship Id="rId1" Type="http://schemas.openxmlformats.org/officeDocument/2006/relationships/themeOverride" Target="../theme/themeOverride2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_____Microsoft_Excel33.xlsx"/><Relationship Id="rId1" Type="http://schemas.openxmlformats.org/officeDocument/2006/relationships/themeOverride" Target="../theme/themeOverride3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544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11115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22116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50" b="0" i="0" u="none" strike="noStrike" spc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>
                <a:latin typeface="Times New Roman"/>
                <a:cs typeface="Times New Roman"/>
              </a:rPr>
              <a:t>Объекты ГСН</a:t>
            </a:r>
            <a:endParaRPr lang="ru-RU"/>
          </a:p>
        </c:rich>
      </c:tx>
      <c:layout>
        <c:manualLayout>
          <c:xMode val="edge"/>
          <c:yMode val="edge"/>
          <c:x val="0.40485449792447681"/>
          <c:y val="7.2198489739089336E-2"/>
        </c:manualLayout>
      </c:layout>
      <c:overlay val="0"/>
      <c:spPr>
        <a:prstGeom prst="rect">
          <a:avLst/>
        </a:prstGeom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prstGeom prst="rect">
          <a:avLst/>
        </a:prstGeom>
        <a:noFill/>
        <a:ln>
          <a:noFill/>
        </a:ln>
        <a:effectLst/>
      </c:spPr>
    </c:floor>
    <c:sideWall>
      <c:thickness val="0"/>
      <c:spPr>
        <a:prstGeom prst="rect">
          <a:avLst/>
        </a:prstGeom>
        <a:noFill/>
        <a:ln>
          <a:noFill/>
        </a:ln>
        <a:effectLst/>
      </c:spPr>
    </c:sideWall>
    <c:backWall>
      <c:thickness val="0"/>
      <c:spPr>
        <a:prstGeom prst="rect">
          <a:avLst/>
        </a:prstGeom>
        <a:noFill/>
        <a:ln>
          <a:noFill/>
        </a:ln>
        <a:effectLst/>
      </c:spPr>
    </c:backWall>
    <c:plotArea>
      <c:layout/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  <c:spPr>
        <a:prstGeom prst="rect">
          <a:avLst/>
        </a:prstGeom>
        <a:noFill/>
        <a:ln>
          <a:noFill/>
        </a:ln>
        <a:effectLst/>
      </c:spPr>
    </c:plotArea>
    <c:legend>
      <c:legendPos val="r"/>
      <c:layout>
        <c:manualLayout>
          <c:xMode val="edge"/>
          <c:yMode val="edge"/>
          <c:x val="0.76368288406412677"/>
          <c:y val="0.18647896856388391"/>
          <c:w val="0.22980225075767369"/>
          <c:h val="0.64010643354427432"/>
        </c:manualLayout>
      </c:layout>
      <c:overlay val="0"/>
      <c:spPr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>
              <a:solidFill>
                <a:schemeClr val="tx1">
                  <a:lumMod val="65000"/>
                  <a:lumOff val="35000"/>
                </a:schemeClr>
              </a:solidFill>
              <a:latin typeface="Times New Roman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xfrm>
      <a:off x="683568" y="2780928"/>
      <a:ext cx="7797552" cy="3829767"/>
    </a:xfrm>
    <a:prstGeom prst="rect">
      <a:avLst/>
    </a:prstGeom>
    <a:noFill/>
    <a:ln>
      <a:noFill/>
    </a:ln>
    <a:effectLst/>
  </c:spPr>
  <c:txPr>
    <a:bodyPr/>
    <a:lstStyle/>
    <a:p>
      <a:pPr>
        <a:defRPr/>
      </a:pPr>
      <a:endParaRPr lang="ru-RU"/>
    </a:p>
  </c:txPr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spc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r>
              <a:rPr lang="ru-RU" sz="2400" b="1">
                <a:solidFill>
                  <a:schemeClr val="tx1"/>
                </a:solidFill>
                <a:latin typeface="Times New Roman"/>
                <a:cs typeface="Times New Roman"/>
              </a:rPr>
              <a:t>Объекты ГСН</a:t>
            </a:r>
            <a:endParaRPr lang="ru-RU"/>
          </a:p>
        </c:rich>
      </c:tx>
      <c:layout>
        <c:manualLayout>
          <c:xMode val="edge"/>
          <c:yMode val="edge"/>
          <c:x val="0.37782588689373281"/>
          <c:y val="0"/>
        </c:manualLayout>
      </c:layout>
      <c:overlay val="0"/>
      <c:spPr>
        <a:prstGeom prst="rect">
          <a:avLst/>
        </a:prstGeom>
        <a:noFill/>
        <a:ln>
          <a:noFill/>
          <a:miter/>
        </a:ln>
        <a:effectLst/>
      </c:spPr>
    </c:title>
    <c:autoTitleDeleted val="0"/>
    <c:view3D>
      <c:rotX val="30"/>
      <c:rotY val="0"/>
      <c:depthPercent val="100"/>
      <c:rAngAx val="0"/>
    </c:view3D>
    <c:floor>
      <c:thickness val="0"/>
      <c:spPr>
        <a:prstGeom prst="rect">
          <a:avLst/>
        </a:prstGeom>
        <a:noFill/>
        <a:ln>
          <a:noFill/>
        </a:ln>
        <a:effectLst/>
      </c:spPr>
    </c:floor>
    <c:sideWall>
      <c:thickness val="0"/>
      <c:spPr>
        <a:prstGeom prst="rect">
          <a:avLst/>
        </a:prstGeom>
        <a:noFill/>
        <a:ln>
          <a:noFill/>
        </a:ln>
        <a:effectLst/>
      </c:spPr>
    </c:sideWall>
    <c:backWall>
      <c:thickness val="0"/>
      <c:spPr>
        <a:prstGeom prst="rect">
          <a:avLst/>
        </a:prstGeom>
        <a:noFill/>
        <a:ln>
          <a:noFill/>
        </a:ln>
        <a:effectLst/>
      </c:spPr>
    </c:backWall>
    <c:plotArea>
      <c:layout>
        <c:manualLayout>
          <c:layoutTarget val="inner"/>
          <c:xMode val="edge"/>
          <c:yMode val="edge"/>
          <c:x val="1.9539999999999998E-2"/>
          <c:y val="0.14910999999999999"/>
          <c:w val="0.96091000000000004"/>
          <c:h val="0.65893999999999997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Объекты ГСН</c:v>
                </c:pt>
              </c:strCache>
            </c:strRef>
          </c:tx>
          <c:dPt>
            <c:idx val="0"/>
            <c:bubble3D val="0"/>
            <c:explosion val="2"/>
            <c:spPr>
              <a:prstGeom prst="rect">
                <a:avLst/>
              </a:prstGeom>
              <a:solidFill>
                <a:srgbClr val="FFFF00"/>
              </a:solidFill>
              <a:ln w="28575" cmpd="dbl">
                <a:solidFill>
                  <a:schemeClr val="tx1"/>
                </a:solidFill>
              </a:ln>
              <a:effectLst/>
            </c:spPr>
          </c:dPt>
          <c:dPt>
            <c:idx val="1"/>
            <c:bubble3D val="0"/>
            <c:spPr>
              <a:prstGeom prst="rect">
                <a:avLst/>
              </a:prstGeom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>
              <a:prstGeom prst="rect">
                <a:avLst/>
              </a:prstGeom>
              <a:solidFill>
                <a:schemeClr val="accent3"/>
              </a:solidFill>
              <a:ln w="25400">
                <a:solidFill>
                  <a:schemeClr val="tx1"/>
                </a:solidFill>
              </a:ln>
              <a:effectLst/>
            </c:spPr>
          </c:dPt>
          <c:dPt>
            <c:idx val="3"/>
            <c:bubble3D val="0"/>
            <c:spPr>
              <a:prstGeom prst="rect">
                <a:avLst/>
              </a:prstGeom>
              <a:solidFill>
                <a:srgbClr val="002060"/>
              </a:solidFill>
              <a:ln w="2540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>
              <a:prstGeom prst="rect">
                <a:avLst/>
              </a:prstGeom>
              <a:solidFill>
                <a:schemeClr val="accent5"/>
              </a:solidFill>
              <a:ln w="28575">
                <a:solidFill>
                  <a:schemeClr val="tx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2.5400000000000002E-3"/>
                  <c:y val="4.829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 algn="ctr">
                      <a:defRPr lang="en-US" sz="2000" b="1" i="0" u="none" strike="noStrike">
                        <a:solidFill>
                          <a:prstClr val="black">
                            <a:lumMod val="75000"/>
                            <a:lumOff val="25000"/>
                          </a:prstClr>
                        </a:solidFill>
                        <a:latin typeface="Times New Roman"/>
                        <a:ea typeface="+mn-ea"/>
                        <a:cs typeface="Times New Roman"/>
                      </a:defRPr>
                    </a:pPr>
                    <a:r>
                      <a:rPr lang="en-US"/>
                      <a:t>4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1"/>
              <c:layout>
                <c:manualLayout>
                  <c:x val="8.2199999999999999E-3"/>
                  <c:y val="2.59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/>
                      <a:ea typeface="+mn-ea"/>
                      <a:cs typeface="Times New Roman"/>
                    </a:defRPr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2"/>
              <c:layout>
                <c:manualLayout>
                  <c:x val="2.3000000000000001E-4"/>
                  <c:y val="4.73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defRPr>
                    </a:pPr>
                    <a:r>
                      <a:rPr lang="en-US"/>
                      <a:t>7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3"/>
              <c:layout>
                <c:manualLayout>
                  <c:x val="1.7749999999999998E-2"/>
                  <c:y val="2.794E-2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2000" b="1" i="0" u="none" strike="noStrike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defRPr>
                    </a:pPr>
                    <a:r>
                      <a:rPr lang="en-US"/>
                      <a:t>6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4"/>
              <c:layout>
                <c:manualLayout>
                  <c:x val="9.0579999999999994E-2"/>
                  <c:y val="-0.17111999999999999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noAutofit/>
                  </a:bodyPr>
                  <a:lstStyle/>
                  <a:p>
                    <a:pPr>
                      <a:defRPr sz="2000" b="1" i="0" u="none" strike="noStrike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Times New Roman"/>
                        <a:ea typeface="+mn-ea"/>
                        <a:cs typeface="Times New Roman"/>
                      </a:defRPr>
                    </a:pPr>
                    <a:r>
                      <a:rPr lang="en-US" dirty="0"/>
                      <a:t>70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5"/>
              <c:layout>
                <c:manualLayout>
                  <c:x val="-7.5100000000000002E-3"/>
                  <c:y val="5.0090000000000003E-2"/>
                </c:manualLayout>
              </c:layout>
              <c:spPr>
                <a:noFill/>
                <a:ln>
                  <a:noFill/>
                </a:ln>
              </c:spPr>
              <c:txPr>
                <a:bodyPr rot="0" spcFirstLastPara="1" vertOverflow="ellipsis" vert="horz" wrap="square" lIns="38099" tIns="19049" rIns="38099" bIns="19049" anchor="ctr" anchorCtr="1">
                  <a:spAutoFit/>
                </a:bodyPr>
                <a:lstStyle/>
                <a:p>
                  <a:pPr>
                    <a:defRPr sz="1800" b="1" i="0" u="none" strike="noStrike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/>
                      <a:ea typeface="+mn-ea"/>
                      <a:cs typeface="Times New Roman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6"/>
              <c:layout>
                <c:manualLayout>
                  <c:x val="9.3900000000000008E-3"/>
                  <c:y val="2.3720000000000001E-2"/>
                </c:manualLayout>
              </c:layout>
              <c:spPr>
                <a:noFill/>
                <a:ln>
                  <a:noFill/>
                </a:ln>
              </c:spPr>
              <c:txPr>
                <a:bodyPr rot="0" spcFirstLastPara="1" vertOverflow="ellipsis" vert="horz" wrap="square" lIns="38099" tIns="19049" rIns="38099" bIns="19049" anchor="ctr" anchorCtr="1">
                  <a:spAutoFit/>
                </a:bodyPr>
                <a:lstStyle/>
                <a:p>
                  <a:pPr>
                    <a:defRPr sz="1800" b="1" i="0" u="none" strike="noStrike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Times New Roman"/>
                      <a:ea typeface="+mn-ea"/>
                      <a:cs typeface="Times New Roman"/>
                    </a:defRPr>
                  </a:pPr>
                  <a:endParaRPr lang="ru-RU"/>
                </a:p>
              </c:txPr>
              <c:dLblPos val="bestFit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800" b="1" i="0" u="none" strike="noStrike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</c:ext>
            </c:extLst>
          </c:dLbls>
          <c:cat>
            <c:strRef>
              <c:f>Лист1!$A$2:$A$8</c:f>
              <c:strCache>
                <c:ptCount val="7"/>
                <c:pt idx="0">
                  <c:v>Автодороги</c:v>
                </c:pt>
                <c:pt idx="1">
                  <c:v>ГТС I и II класса</c:v>
                </c:pt>
                <c:pt idx="2">
                  <c:v>Авиа</c:v>
                </c:pt>
                <c:pt idx="3">
                  <c:v>ЖД</c:v>
                </c:pt>
                <c:pt idx="4">
                  <c:v>ОПО</c:v>
                </c:pt>
                <c:pt idx="5">
                  <c:v>Отходы</c:v>
                </c:pt>
                <c:pt idx="6">
                  <c:v>Уникальный</c:v>
                </c:pt>
              </c:strCache>
            </c:strRef>
          </c:cat>
          <c:val>
            <c:numRef>
              <c:f>Лист1!$B$2:$B$8</c:f>
              <c:numCache>
                <c:formatCode>General</c:formatCode>
                <c:ptCount val="7"/>
                <c:pt idx="0">
                  <c:v>4</c:v>
                </c:pt>
                <c:pt idx="1">
                  <c:v>5</c:v>
                </c:pt>
                <c:pt idx="2">
                  <c:v>7</c:v>
                </c:pt>
                <c:pt idx="3">
                  <c:v>6</c:v>
                </c:pt>
                <c:pt idx="4">
                  <c:v>70</c:v>
                </c:pt>
                <c:pt idx="5">
                  <c:v>2</c:v>
                </c:pt>
                <c:pt idx="6">
                  <c:v>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  <c:spPr>
        <a:prstGeom prst="rect">
          <a:avLst/>
        </a:prstGeom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pPr>
            <a:endParaRPr lang="ru-RU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pPr>
            <a:endParaRPr lang="ru-RU"/>
          </a:p>
        </c:txPr>
      </c:legendEntry>
      <c:legendEntry>
        <c:idx val="2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pPr>
            <a:endParaRPr lang="ru-RU"/>
          </a:p>
        </c:txPr>
      </c:legendEntry>
      <c:legendEntry>
        <c:idx val="3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pPr>
            <a:endParaRPr lang="ru-RU"/>
          </a:p>
        </c:txPr>
      </c:legendEntry>
      <c:legendEntry>
        <c:idx val="4"/>
        <c:txPr>
          <a:bodyPr rot="0" spcFirstLastPara="1" vertOverflow="ellipsis" vert="horz" wrap="square" anchor="ctr" anchorCtr="1"/>
          <a:lstStyle/>
          <a:p>
            <a:pPr>
              <a:defRPr sz="2000" b="1" i="0" u="none" strike="noStrike">
                <a:solidFill>
                  <a:schemeClr val="tx1"/>
                </a:solidFill>
                <a:latin typeface="Times New Roman"/>
                <a:ea typeface="+mn-ea"/>
                <a:cs typeface="+mn-cs"/>
              </a:defRPr>
            </a:pPr>
            <a:endParaRPr lang="ru-RU"/>
          </a:p>
        </c:txPr>
      </c:legendEntry>
      <c:layout/>
      <c:overlay val="0"/>
      <c:spPr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>
              <a:solidFill>
                <a:schemeClr val="tx1"/>
              </a:solidFill>
              <a:latin typeface="Times New Roman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xfrm>
      <a:off x="611558" y="548679"/>
      <a:ext cx="7797552" cy="5557959"/>
    </a:xfrm>
    <a:prstGeom prst="rect">
      <a:avLst/>
    </a:prstGeom>
    <a:noFill/>
    <a:ln>
      <a:noFill/>
    </a:ln>
    <a:effectLst/>
  </c:spPr>
  <c:txPr>
    <a:bodyPr/>
    <a:lstStyle/>
    <a:p>
      <a:pPr>
        <a:defRPr/>
      </a:pPr>
      <a:endParaRPr lang="ru-RU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vert="horz"/>
          <a:lstStyle/>
          <a:p>
            <a:pPr>
              <a:defRPr/>
            </a:pPr>
            <a:r>
              <a:rPr lang="ru-RU"/>
              <a:t>Количество проверок и нарушений в 2023 и 2024 гг.</a:t>
            </a:r>
          </a:p>
        </c:rich>
      </c:tx>
      <c:layout>
        <c:manualLayout>
          <c:xMode val="edge"/>
          <c:yMode val="edge"/>
          <c:x val="0.11046"/>
          <c:y val="1.0489999999999999E-2"/>
        </c:manualLayout>
      </c:layout>
      <c:overlay val="0"/>
      <c:spPr>
        <a:prstGeom prst="rect">
          <a:avLst/>
        </a:prstGeom>
        <a:noFill/>
        <a:ln>
          <a:noFill/>
          <a:miter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6.053E-2"/>
          <c:y val="8.5319999999999993E-2"/>
          <c:w val="0.91137000000000001"/>
          <c:h val="0.64697000000000005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Проверки</c:v>
                </c:pt>
              </c:strCache>
            </c:strRef>
          </c:tx>
          <c:spPr>
            <a:prstGeom prst="rect">
              <a:avLst/>
            </a:prstGeom>
            <a:solidFill>
              <a:schemeClr val="accent1">
                <a:lumMod val="40000"/>
                <a:lumOff val="6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4.9199999999999999E-3"/>
                  <c:y val="-3.2300000000000002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219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0"/>
                  <c:y val="-3.7789999999999997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223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219</c:v>
                </c:pt>
                <c:pt idx="1">
                  <c:v>223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Нарушения</c:v>
                </c:pt>
              </c:strCache>
            </c:strRef>
          </c:tx>
          <c:spPr>
            <a:prstGeom prst="rect">
              <a:avLst/>
            </a:prstGeom>
            <a:solidFill>
              <a:schemeClr val="tx2">
                <a:lumMod val="60000"/>
                <a:lumOff val="40000"/>
              </a:scheme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 rot="0" vert="horz"/>
                  <a:lstStyle/>
                  <a:p>
                    <a:pPr>
                      <a:defRPr sz="2000"/>
                    </a:pPr>
                    <a:r>
                      <a:rPr lang="en-US"/>
                      <a:t>104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1"/>
              <c:layout/>
              <c:tx>
                <c:rich>
                  <a:bodyPr rot="0" vert="horz"/>
                  <a:lstStyle/>
                  <a:p>
                    <a:pPr>
                      <a:defRPr sz="2000"/>
                    </a:pPr>
                    <a:r>
                      <a:rPr lang="en-US"/>
                      <a:t>320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vert="horz"/>
              <a:lstStyle/>
              <a:p>
                <a:pPr>
                  <a:defRPr sz="20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strRef>
              <c:f>Лист1!$A$2:$A$3</c:f>
              <c:strCache>
                <c:ptCount val="2"/>
                <c:pt idx="0">
                  <c:v>2023 год</c:v>
                </c:pt>
                <c:pt idx="1">
                  <c:v>2024 год</c:v>
                </c:pt>
              </c:strCache>
            </c:str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104</c:v>
                </c:pt>
                <c:pt idx="1">
                  <c:v>320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6"/>
        <c:axId val="-857400800"/>
        <c:axId val="-857415488"/>
      </c:barChart>
      <c:catAx>
        <c:axId val="-85740080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prstGeom prst="rect">
            <a:avLst/>
          </a:prstGeom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vert="horz"/>
          <a:lstStyle/>
          <a:p>
            <a:pPr>
              <a:defRPr sz="2000"/>
            </a:pPr>
            <a:endParaRPr lang="ru-RU"/>
          </a:p>
        </c:txPr>
        <c:crossAx val="-857415488"/>
        <c:crosses val="autoZero"/>
        <c:auto val="1"/>
        <c:lblAlgn val="ctr"/>
        <c:lblOffset val="100"/>
        <c:noMultiLvlLbl val="0"/>
      </c:catAx>
      <c:valAx>
        <c:axId val="-857415488"/>
        <c:scaling>
          <c:orientation val="minMax"/>
        </c:scaling>
        <c:delete val="0"/>
        <c:axPos val="l"/>
        <c:majorGridlines>
          <c:spPr>
            <a:prstGeom prst="rect">
              <a:avLst/>
            </a:prstGeom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prstGeom prst="rect">
            <a:avLst/>
          </a:prstGeom>
          <a:noFill/>
          <a:ln>
            <a:solidFill>
              <a:schemeClr val="tx1"/>
            </a:solidFill>
          </a:ln>
          <a:effectLst/>
        </c:spPr>
        <c:txPr>
          <a:bodyPr rot="-60000000" vert="horz"/>
          <a:lstStyle/>
          <a:p>
            <a:pPr>
              <a:defRPr sz="1800"/>
            </a:pPr>
            <a:endParaRPr lang="ru-RU"/>
          </a:p>
        </c:txPr>
        <c:crossAx val="-857400800"/>
        <c:crosses val="autoZero"/>
        <c:crossBetween val="between"/>
      </c:valAx>
      <c:spPr>
        <a:prstGeom prst="rect">
          <a:avLst/>
        </a:prstGeom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6388"/>
          <c:y val="0.93742999999999999"/>
          <c:w val="0.51436999999999999"/>
          <c:h val="5.6030000000000003E-2"/>
        </c:manualLayout>
      </c:layout>
      <c:overlay val="0"/>
      <c:spPr>
        <a:prstGeom prst="rect">
          <a:avLst/>
        </a:prstGeom>
        <a:noFill/>
        <a:ln>
          <a:noFill/>
        </a:ln>
        <a:effectLst/>
      </c:spPr>
      <c:txPr>
        <a:bodyPr rot="0" vert="horz"/>
        <a:lstStyle/>
        <a:p>
          <a:pPr>
            <a:defRPr sz="2000"/>
          </a:pPr>
          <a:endParaRPr lang="ru-RU"/>
        </a:p>
      </c:txPr>
    </c:legend>
    <c:plotVisOnly val="1"/>
    <c:dispBlanksAs val="gap"/>
    <c:showDLblsOverMax val="0"/>
  </c:chart>
  <c:spPr>
    <a:xfrm>
      <a:off x="582068" y="188640"/>
      <a:ext cx="8136902" cy="6048670"/>
    </a:xfrm>
    <a:prstGeom prst="rect">
      <a:avLst/>
    </a:prstGeom>
    <a:noFill/>
    <a:ln>
      <a:noFill/>
    </a:ln>
    <a:effectLst/>
  </c:spPr>
  <c:txPr>
    <a:bodyPr/>
    <a:lstStyle/>
    <a:p>
      <a:pPr algn="ctr" defTabSz="914400">
        <a:spcBef>
          <a:spcPts val="0"/>
        </a:spcBef>
        <a:buNone/>
        <a:defRPr lang="ru-RU" sz="2400" b="1">
          <a:solidFill>
            <a:schemeClr val="tx1"/>
          </a:solidFill>
          <a:latin typeface="Times New Roman"/>
          <a:ea typeface="+mj-ea"/>
          <a:cs typeface="Times New Roman"/>
        </a:defRPr>
      </a:pPr>
      <a:endParaRPr lang="ru-RU"/>
    </a:p>
  </c:txPr>
  <c:externalData r:id="rId2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1" i="0" u="none" strike="noStrike" spc="0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pPr>
            <a:r>
              <a:rPr lang="ru-RU" sz="2400" b="1">
                <a:solidFill>
                  <a:schemeClr val="tx1"/>
                </a:solidFill>
              </a:rPr>
              <a:t>Количество и сумма штрафов в 2023 и 2024 гг.</a:t>
            </a:r>
            <a:endParaRPr lang="ru-RU"/>
          </a:p>
        </c:rich>
      </c:tx>
      <c:layout/>
      <c:overlay val="0"/>
      <c:spPr>
        <a:prstGeom prst="rect">
          <a:avLst/>
        </a:prstGeom>
        <a:noFill/>
        <a:ln>
          <a:noFill/>
          <a:miter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5.203E-2"/>
          <c:y val="8.0170000000000005E-2"/>
          <c:w val="0.93911"/>
          <c:h val="0.8072399999999999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Штрафы</c:v>
                </c:pt>
              </c:strCache>
            </c:strRef>
          </c:tx>
          <c:spPr>
            <a:prstGeom prst="rect">
              <a:avLst/>
            </a:prstGeom>
            <a:solidFill>
              <a:srgbClr val="4F81BD"/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/>
              <c:tx>
                <c:rich>
                  <a:bodyPr rot="0" spcFirstLastPara="1" vertOverflow="ellipsis" vert="horz" wrap="square" anchor="ctr" anchorCtr="1"/>
                  <a:lstStyle/>
                  <a:p>
                    <a:pPr>
                      <a:defRPr sz="2000" b="1" i="0" u="none" strike="noStrike">
                        <a:solidFill>
                          <a:schemeClr val="tx1"/>
                        </a:solidFill>
                        <a:latin typeface="Times New Roman"/>
                        <a:ea typeface="+mn-ea"/>
                        <a:cs typeface="Times New Roman"/>
                      </a:defRPr>
                    </a:pPr>
                    <a:r>
                      <a:rPr lang="en-US"/>
                      <a:t>34</a:t>
                    </a:r>
                  </a:p>
                </c:rich>
              </c:tx>
              <c:spPr>
                <a:noFill/>
                <a:ln>
                  <a:noFill/>
                </a:ln>
              </c:spPr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/>
                </c:ext>
              </c:extLst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 sz="2000" b="1">
                        <a:solidFill>
                          <a:schemeClr val="tx1"/>
                        </a:solidFill>
                      </a:rPr>
                      <a:t>27</a:t>
                    </a:r>
                    <a:endParaRPr lang="en-US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34</c:v>
                </c:pt>
                <c:pt idx="1">
                  <c:v>27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Сумма, млн. руб</c:v>
                </c:pt>
              </c:strCache>
            </c:strRef>
          </c:tx>
          <c:spPr>
            <a:prstGeom prst="rect">
              <a:avLst/>
            </a:prstGeom>
            <a:solidFill>
              <a:srgbClr val="C0504D">
                <a:lumMod val="60000"/>
                <a:lumOff val="40000"/>
              </a:srgbClr>
            </a:solidFill>
            <a:ln>
              <a:solidFill>
                <a:schemeClr val="tx1"/>
              </a:solidFill>
            </a:ln>
            <a:effectLst/>
          </c:spPr>
          <c:invertIfNegative val="0"/>
          <c:dLbls>
            <c:dLbl>
              <c:idx val="0"/>
              <c:layout>
                <c:manualLayout>
                  <c:x val="0"/>
                  <c:y val="-4.2079999999999999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9.99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2.98E-3"/>
                  <c:y val="-3.6069999999999998E-2"/>
                </c:manualLayout>
              </c:layout>
              <c:tx>
                <c:rich>
                  <a:bodyPr/>
                  <a:lstStyle/>
                  <a:p>
                    <a:r>
                      <a:rPr lang="en-US"/>
                      <a:t>6.55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2000" b="1" i="0" u="none" strike="noStrike">
                    <a:solidFill>
                      <a:schemeClr val="tx1"/>
                    </a:solidFill>
                    <a:latin typeface="Times New Roman"/>
                    <a:ea typeface="+mn-ea"/>
                    <a:cs typeface="Times New Roman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</c15:spPr>
                <c15:showLeaderLines val="0"/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 formatCode="0.00">
                  <c:v>9.99</c:v>
                </c:pt>
                <c:pt idx="1">
                  <c:v>6.55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6"/>
        <c:axId val="-857412768"/>
        <c:axId val="-857411680"/>
      </c:barChart>
      <c:catAx>
        <c:axId val="-857412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prstGeom prst="rect">
            <a:avLst/>
          </a:prstGeom>
          <a:noFill/>
          <a:ln w="9525" cap="flat" cmpd="sng" algn="ctr">
            <a:solidFill>
              <a:schemeClr val="tx1"/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1" i="0" u="none" strike="noStrike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pPr>
            <a:endParaRPr lang="ru-RU"/>
          </a:p>
        </c:txPr>
        <c:crossAx val="-857411680"/>
        <c:crosses val="autoZero"/>
        <c:auto val="1"/>
        <c:lblAlgn val="ctr"/>
        <c:lblOffset val="100"/>
        <c:noMultiLvlLbl val="0"/>
      </c:catAx>
      <c:valAx>
        <c:axId val="-857411680"/>
        <c:scaling>
          <c:orientation val="minMax"/>
        </c:scaling>
        <c:delete val="0"/>
        <c:axPos val="l"/>
        <c:majorGridlines>
          <c:spPr>
            <a:prstGeom prst="rect">
              <a:avLst/>
            </a:prstGeom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prstGeom prst="rect">
            <a:avLst/>
          </a:prstGeom>
          <a:noFill/>
          <a:ln>
            <a:solidFill>
              <a:schemeClr val="tx1"/>
            </a:solidFill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800" b="0" i="0" u="none" strike="noStrike">
                <a:solidFill>
                  <a:schemeClr val="tx1"/>
                </a:solidFill>
                <a:latin typeface="Times New Roman"/>
                <a:ea typeface="+mn-ea"/>
                <a:cs typeface="Times New Roman"/>
              </a:defRPr>
            </a:pPr>
            <a:endParaRPr lang="ru-RU"/>
          </a:p>
        </c:txPr>
        <c:crossAx val="-857412768"/>
        <c:crosses val="autoZero"/>
        <c:crossBetween val="between"/>
      </c:valAx>
      <c:spPr>
        <a:prstGeom prst="rect">
          <a:avLst/>
        </a:prstGeom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0447000000000002"/>
          <c:y val="0.11043"/>
          <c:w val="0.64258000000000004"/>
          <c:h val="5.5960000000000003E-2"/>
        </c:manualLayout>
      </c:layout>
      <c:overlay val="0"/>
      <c:spPr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>
              <a:solidFill>
                <a:schemeClr val="tx1"/>
              </a:solidFill>
              <a:latin typeface="Times New Roman"/>
              <a:ea typeface="+mn-ea"/>
              <a:cs typeface="Times New Roman"/>
            </a:defRPr>
          </a:pPr>
          <a:endParaRPr lang="ru-RU"/>
        </a:p>
      </c:txPr>
    </c:legend>
    <c:plotVisOnly val="1"/>
    <c:dispBlanksAs val="gap"/>
    <c:showDLblsOverMax val="0"/>
  </c:chart>
  <c:spPr>
    <a:xfrm>
      <a:off x="395535" y="260647"/>
      <a:ext cx="8463034" cy="6193827"/>
    </a:xfrm>
    <a:prstGeom prst="rect">
      <a:avLst/>
    </a:prstGeom>
    <a:noFill/>
    <a:ln>
      <a:noFill/>
    </a:ln>
    <a:effectLst/>
  </c:spPr>
  <c:txPr>
    <a:bodyPr/>
    <a:lstStyle/>
    <a:p>
      <a:pPr>
        <a:defRPr sz="1800">
          <a:latin typeface="Times New Roman"/>
          <a:cs typeface="Times New Roman"/>
        </a:defRPr>
      </a:pPr>
      <a:endParaRPr lang="ru-RU"/>
    </a:p>
  </c:txPr>
  <c:externalData r:id="rId2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65000000000001"/>
          <c:y val="9.2219999999999996E-2"/>
          <c:w val="0.57493000000000005"/>
          <c:h val="0.7479099999999999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</c:v>
                </c:pt>
              </c:strCache>
            </c:strRef>
          </c:tx>
          <c:dPt>
            <c:idx val="0"/>
            <c:bubble3D val="0"/>
            <c:spPr bwMode="auto"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 bwMode="auto"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 bwMode="auto">
              <a:prstGeom prst="rect">
                <a:avLst/>
              </a:prstGeom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 bwMode="auto">
              <a:prstGeom prst="rect">
                <a:avLst/>
              </a:prstGeom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 bwMode="auto">
              <a:prstGeom prst="rect">
                <a:avLst/>
              </a:prstGeom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7777000000000001"/>
                  <c:y val="-5.2249999999999998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Консультирование,  116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1"/>
              <c:layout>
                <c:manualLayout>
                  <c:x val="-0.18767"/>
                  <c:y val="-7.9399999999999991E-3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Информация на сайт ,  56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2"/>
              <c:layout>
                <c:manualLayout>
                  <c:x val="-0.15099000000000001"/>
                  <c:y val="-8.2839999999999997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dLbl>
              <c:idx val="3"/>
              <c:layout>
                <c:manualLayout>
                  <c:x val="-0.11133"/>
                  <c:y val="-0.13220000000000001"/>
                </c:manualLayout>
              </c:layout>
              <c:tx>
                <c:rich>
                  <a:bodyPr rot="0" spcFirstLastPara="1" vertOverflow="clip" horzOverflow="clip" vert="horz" wrap="square" lIns="38099" tIns="19049" rIns="38099" bIns="19049" anchor="ctr" anchorCtr="1">
                    <a:noAutofit/>
                  </a:bodyPr>
                  <a:lstStyle/>
                  <a:p>
                    <a:pPr>
                      <a:defRPr sz="1200" b="0" i="0" u="none" strike="noStrike" baseline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ru-RU"/>
                      <a:t>Публичные мероприятия,  3</a:t>
                    </a:r>
                  </a:p>
                </c:rich>
              </c:tx>
              <c:spPr bwMode="auto"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  <a:alpha val="91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099" tIns="19049" rIns="38099" bIns="19049" anchor="ctr" anchorCtr="1">
                  <a:noAutofit/>
                </a:bodyPr>
                <a:lstStyle/>
                <a:p>
                  <a:pPr>
                    <a:defRPr sz="1200" b="0" i="0" u="none" strike="noStrike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/>
                </c:ext>
              </c:extLst>
            </c:dLbl>
            <c:dLbl>
              <c:idx val="4"/>
              <c:layout>
                <c:manualLayout>
                  <c:x val="-2.1950000000000001E-2"/>
                  <c:y val="-0.14374999999999999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Предостережения,  39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/>
                </c:ext>
              </c:extLst>
            </c:dLbl>
            <c:spPr bwMode="auto"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  <a:alpha val="91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0" i="0" u="none" strike="noStrike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Лист1!$A$2:$A$6</c:f>
              <c:strCache>
                <c:ptCount val="5"/>
                <c:pt idx="0">
                  <c:v>Консультирование</c:v>
                </c:pt>
                <c:pt idx="1">
                  <c:v>Информация на сайт </c:v>
                </c:pt>
                <c:pt idx="2">
                  <c:v>Профилактические визиты</c:v>
                </c:pt>
                <c:pt idx="3">
                  <c:v>Публичные мероприятия</c:v>
                </c:pt>
                <c:pt idx="4">
                  <c:v>Предостережения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94</c:v>
                </c:pt>
                <c:pt idx="1">
                  <c:v>50</c:v>
                </c:pt>
                <c:pt idx="2">
                  <c:v>4</c:v>
                </c:pt>
                <c:pt idx="3">
                  <c:v>2</c:v>
                </c:pt>
                <c:pt idx="4">
                  <c:v>15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prstGeom prst="rect">
          <a:avLst/>
        </a:prstGeom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639999999999994E-2"/>
          <c:y val="0.85328000000000004"/>
          <c:w val="0.89387000000000005"/>
          <c:h val="7.9149999999999998E-2"/>
        </c:manualLayout>
      </c:layout>
      <c:overlay val="0"/>
      <c:spPr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 bwMode="auto">
    <a:xfrm>
      <a:off x="395536" y="764704"/>
      <a:ext cx="8229600" cy="6326163"/>
    </a:xfrm>
    <a:prstGeom prst="rect">
      <a:avLst/>
    </a:prstGeom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8926800816565E-2"/>
          <c:y val="1.8741101542210811E-2"/>
          <c:w val="0.93713971517449213"/>
          <c:h val="0.788652032120907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Проверки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6</c:v>
                </c:pt>
                <c:pt idx="1">
                  <c:v>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Нарушения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10</c:v>
                </c:pt>
                <c:pt idx="1">
                  <c:v>18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Штрафы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dLbl>
              <c:idx val="0"/>
              <c:tx>
                <c:rich>
                  <a:bodyPr/>
                  <a:lstStyle/>
                  <a:p>
                    <a:r>
                      <a:rPr lang="ru-RU" smtClean="0"/>
                      <a:t>500 т.р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tx>
                <c:rich>
                  <a:bodyPr/>
                  <a:lstStyle/>
                  <a:p>
                    <a:r>
                      <a:rPr lang="ru-RU" dirty="0" smtClean="0"/>
                      <a:t>30 </a:t>
                    </a:r>
                    <a:r>
                      <a:rPr lang="ru-RU" dirty="0" err="1" smtClean="0"/>
                      <a:t>т.р</a:t>
                    </a:r>
                    <a:endParaRPr lang="ru-RU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Лист1!$A$2:$A$3</c:f>
              <c:numCache>
                <c:formatCode>General</c:formatCode>
                <c:ptCount val="2"/>
                <c:pt idx="0">
                  <c:v>2023</c:v>
                </c:pt>
                <c:pt idx="1">
                  <c:v>2024</c:v>
                </c:pt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50</c:v>
                </c:pt>
                <c:pt idx="1">
                  <c:v>30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-582106240"/>
        <c:axId val="-582117120"/>
      </c:barChart>
      <c:catAx>
        <c:axId val="-58210624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582117120"/>
        <c:crosses val="autoZero"/>
        <c:auto val="1"/>
        <c:lblAlgn val="ctr"/>
        <c:lblOffset val="100"/>
        <c:noMultiLvlLbl val="0"/>
      </c:catAx>
      <c:valAx>
        <c:axId val="-5821171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-582106240"/>
        <c:crosses val="autoZero"/>
        <c:crossBetween val="between"/>
      </c:valAx>
      <c:spPr>
        <a:noFill/>
        <a:ln w="25400">
          <a:noFill/>
        </a:ln>
        <a:effectLst/>
      </c:spPr>
    </c:plotArea>
    <c:legend>
      <c:legendPos val="b"/>
      <c:layout>
        <c:manualLayout>
          <c:xMode val="edge"/>
          <c:yMode val="edge"/>
          <c:x val="0.26079116846505296"/>
          <c:y val="0.88645687116752825"/>
          <c:w val="0.46452877418100513"/>
          <c:h val="0.1135431288324717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1965000000000001"/>
          <c:y val="9.2219999999999996E-2"/>
          <c:w val="0.57493000000000005"/>
          <c:h val="0.74790999999999996"/>
        </c:manualLayout>
      </c:layout>
      <c:doughnut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Количество</c:v>
                </c:pt>
              </c:strCache>
            </c:strRef>
          </c:tx>
          <c:dPt>
            <c:idx val="0"/>
            <c:bubble3D val="0"/>
            <c:spPr bwMode="auto">
              <a:prstGeom prst="rect">
                <a:avLst/>
              </a:prstGeom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1"/>
            <c:bubble3D val="0"/>
            <c:spPr bwMode="auto">
              <a:prstGeom prst="rect">
                <a:avLst/>
              </a:prstGeom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2"/>
            <c:bubble3D val="0"/>
            <c:spPr bwMode="auto">
              <a:prstGeom prst="rect">
                <a:avLst/>
              </a:prstGeom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3"/>
            <c:bubble3D val="0"/>
            <c:spPr bwMode="auto">
              <a:prstGeom prst="rect">
                <a:avLst/>
              </a:prstGeom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</c:dPt>
          <c:dPt>
            <c:idx val="4"/>
            <c:bubble3D val="0"/>
            <c:spPr bwMode="auto">
              <a:prstGeom prst="rect">
                <a:avLst/>
              </a:prstGeom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</c:dPt>
          <c:dLbls>
            <c:dLbl>
              <c:idx val="0"/>
              <c:layout>
                <c:manualLayout>
                  <c:x val="0.14690580344123652"/>
                  <c:y val="-9.2400717464915141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Консультирование,  </a:t>
                    </a:r>
                    <a:r>
                      <a:rPr lang="ru-RU" dirty="0" smtClean="0"/>
                      <a:t>72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</c:extLst>
            </c:dLbl>
            <c:dLbl>
              <c:idx val="1"/>
              <c:layout>
                <c:manualLayout>
                  <c:x val="-0.34662061339554778"/>
                  <c:y val="-2.1992794052255689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i="0" u="none" strike="noStrike" baseline="0" dirty="0" smtClean="0">
                        <a:effectLst/>
                      </a:rPr>
                      <a:t>Информирование организаций</a:t>
                    </a:r>
                    <a:r>
                      <a:rPr lang="ru-RU" sz="1200" b="1" i="0" u="none" strike="noStrike" baseline="0" dirty="0" smtClean="0"/>
                      <a:t> 2000</a:t>
                    </a:r>
                    <a:endParaRPr lang="ru-RU" b="1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</c:extLst>
            </c:dLbl>
            <c:dLbl>
              <c:idx val="2"/>
              <c:layout>
                <c:manualLayout>
                  <c:x val="-0.17221177213959366"/>
                  <c:y val="-5.2726905708879182E-2"/>
                </c:manualLayout>
              </c:layout>
              <c:tx>
                <c:rich>
                  <a:bodyPr/>
                  <a:lstStyle/>
                  <a:p>
                    <a:fld id="{F10400DE-0D77-4FAE-BAA1-3703F4F04507}" type="CATEGORYNAME">
                      <a:rPr lang="ru-RU"/>
                      <a:pPr/>
                      <a:t>[ИМЯ КАТЕГОРИИ]</a:t>
                    </a:fld>
                    <a:r>
                      <a:rPr lang="ru-RU" baseline="0" dirty="0"/>
                      <a:t>, </a:t>
                    </a:r>
                    <a:r>
                      <a:rPr lang="ru-RU" baseline="0" dirty="0" smtClean="0"/>
                      <a:t>3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</c:extLst>
            </c:dLbl>
            <c:dLbl>
              <c:idx val="3"/>
              <c:layout>
                <c:manualLayout>
                  <c:x val="-0.15608304170312043"/>
                  <c:y val="-0.11814728770030111"/>
                </c:manualLayout>
              </c:layout>
              <c:tx>
                <c:rich>
                  <a:bodyPr rot="0" spcFirstLastPara="1" vertOverflow="clip" horzOverflow="clip" vert="horz" wrap="square" lIns="38099" tIns="19049" rIns="38099" bIns="19049" anchor="ctr" anchorCtr="1">
                    <a:noAutofit/>
                  </a:bodyPr>
                  <a:lstStyle/>
                  <a:p>
                    <a:pPr>
                      <a:defRPr sz="1200" b="1" i="0" u="none" strike="noStrike" baseline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defRPr>
                    </a:pPr>
                    <a:r>
                      <a:rPr lang="ru-RU" sz="1200" b="1" i="0" u="none" strike="noStrike" baseline="0" dirty="0" smtClean="0">
                        <a:effectLst/>
                      </a:rPr>
                      <a:t>Обобщение правоприменительной практики </a:t>
                    </a:r>
                    <a:r>
                      <a:rPr lang="ru-RU" b="1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,  </a:t>
                    </a:r>
                    <a:r>
                      <a:rPr lang="ru-RU" b="1" dirty="0">
                        <a:latin typeface="Times New Roman" panose="02020603050405020304" pitchFamily="18" charset="0"/>
                        <a:cs typeface="Times New Roman" panose="02020603050405020304" pitchFamily="18" charset="0"/>
                      </a:rPr>
                      <a:t>1</a:t>
                    </a:r>
                  </a:p>
                </c:rich>
              </c:tx>
              <c:spPr bwMode="auto">
                <a:solidFill>
                  <a:prstClr val="white"/>
                </a:solidFill>
                <a:ln>
                  <a:solidFill>
                    <a:prstClr val="black">
                      <a:lumMod val="25000"/>
                      <a:lumOff val="75000"/>
                      <a:alpha val="91000"/>
                    </a:prstClr>
                  </a:solidFill>
                </a:ln>
                <a:effectLst/>
              </c:spPr>
              <c:txPr>
                <a:bodyPr rot="0" spcFirstLastPara="1" vertOverflow="clip" horzOverflow="clip" vert="horz" wrap="square" lIns="38099" tIns="19049" rIns="38099" bIns="19049" anchor="ctr" anchorCtr="1">
                  <a:noAutofit/>
                </a:bodyPr>
                <a:lstStyle/>
                <a:p>
                  <a:pPr>
                    <a:defRPr sz="1200" b="1" i="0" u="none" strike="noStrike" baseline="0">
                      <a:solidFill>
                        <a:schemeClr val="tx1"/>
                      </a:solidFill>
                      <a:latin typeface="Times New Roman" panose="02020603050405020304" pitchFamily="18" charset="0"/>
                      <a:ea typeface="+mn-ea"/>
                      <a:cs typeface="Times New Roman" panose="02020603050405020304" pitchFamily="18" charset="0"/>
                    </a:defRPr>
                  </a:pPr>
                  <a:endParaRPr lang="ru-RU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  <a:noFill/>
                    <a:ln>
                      <a:noFill/>
                    </a:ln>
                  </c15:spPr>
                  <c15:layout>
                    <c:manualLayout>
                      <c:w val="0.20851062020025274"/>
                      <c:h val="8.913428250267974E-2"/>
                    </c:manualLayout>
                  </c15:layout>
                </c:ext>
              </c:extLst>
            </c:dLbl>
            <c:dLbl>
              <c:idx val="4"/>
              <c:layout>
                <c:manualLayout>
                  <c:x val="-0.10065373772722858"/>
                  <c:y val="-0.14375001086756695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Предостережения,  </a:t>
                    </a:r>
                    <a:r>
                      <a:rPr lang="ru-RU" dirty="0" smtClean="0"/>
                      <a:t>32</a:t>
                    </a:r>
                    <a:endParaRPr lang="ru-RU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, </c:separator>
              <c:extLst>
                <c:ext xmlns:c15="http://schemas.microsoft.com/office/drawing/2012/chart" uri="{CE6537A1-D6FC-4f65-9D91-7224C49458BB}"/>
              </c:extLst>
            </c:dLbl>
            <c:spPr bwMode="auto">
              <a:solidFill>
                <a:prstClr val="white"/>
              </a:solidFill>
              <a:ln>
                <a:solidFill>
                  <a:prstClr val="black">
                    <a:lumMod val="25000"/>
                    <a:lumOff val="75000"/>
                    <a:alpha val="91000"/>
                  </a:prstClr>
                </a:solidFill>
              </a:ln>
              <a:effectLst/>
            </c:spPr>
            <c:txPr>
              <a:bodyPr rot="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baseline="0">
                    <a:solidFill>
                      <a:schemeClr val="tx1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, </c:separator>
            <c:showLeaderLines val="0"/>
            <c:extLst>
              <c:ext xmlns:c15="http://schemas.microsoft.com/office/drawing/2012/chart" uri="{CE6537A1-D6FC-4f65-9D91-7224C49458BB}">
                <c15:spPr xmlns:c15="http://schemas.microsoft.com/office/drawing/2012/chart">
                  <a:prstGeom prst="rect">
                    <a:avLst/>
                  </a:prstGeom>
                  <a:noFill/>
                  <a:ln>
                    <a:noFill/>
                  </a:ln>
                </c15:spPr>
              </c:ext>
            </c:extLst>
          </c:dLbls>
          <c:cat>
            <c:strRef>
              <c:f>Лист1!$A$2:$A$6</c:f>
              <c:strCache>
                <c:ptCount val="5"/>
                <c:pt idx="0">
                  <c:v>Консультирование</c:v>
                </c:pt>
                <c:pt idx="1">
                  <c:v>Информирование организаций</c:v>
                </c:pt>
                <c:pt idx="2">
                  <c:v>Профилактические визиты</c:v>
                </c:pt>
                <c:pt idx="3">
                  <c:v> обобщение правоприменительной практики </c:v>
                </c:pt>
                <c:pt idx="4">
                  <c:v>Предостережения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  <c:pt idx="0">
                  <c:v>48</c:v>
                </c:pt>
                <c:pt idx="1">
                  <c:v>150</c:v>
                </c:pt>
                <c:pt idx="2">
                  <c:v>15</c:v>
                </c:pt>
                <c:pt idx="3">
                  <c:v>7</c:v>
                </c:pt>
                <c:pt idx="4">
                  <c:v>32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  <c:firstSliceAng val="0"/>
        <c:holeSize val="50"/>
      </c:doughnutChart>
      <c:spPr>
        <a:prstGeom prst="rect">
          <a:avLst/>
        </a:prstGeom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9639999999999994E-2"/>
          <c:y val="0.85328000000000004"/>
          <c:w val="0.89387000000000005"/>
          <c:h val="7.9149999999999998E-2"/>
        </c:manualLayout>
      </c:layout>
      <c:overlay val="0"/>
      <c:spPr>
        <a:prstGeom prst="rect">
          <a:avLst/>
        </a:prstGeom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 bwMode="auto">
    <a:xfrm>
      <a:off x="395536" y="764704"/>
      <a:ext cx="8229600" cy="6326163"/>
    </a:xfrm>
    <a:prstGeom prst="rect">
      <a:avLst/>
    </a:prstGeom>
    <a:noFill/>
    <a:ln w="9525" cap="flat" cmpd="sng" algn="ctr">
      <a:noFill/>
      <a:round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5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categoryAxis>
  <cs:chartArea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 bwMode="auto">
      <a:prstGeom prst="rect">
        <a:avLst/>
      </a:prstGeom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9525">
        <a:solidFill>
          <a:schemeClr val="phClr"/>
        </a:solidFill>
      </a:ln>
    </cs:spPr>
  </cs:dataPointMarker>
  <cs:dataPointMarkerLayout/>
  <cs:dataPointWirefram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dataTable>
  <cs:downBar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seriesAxis>
  <cs:series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50" b="0" spc="0"/>
  </cs:title>
  <cs:trend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200"/>
  </cs:trendlineLabel>
  <cs:upBar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valueAxis>
  <cs:wall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5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categoryAxis>
  <cs:chartArea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 bwMode="auto">
      <a:prstGeom prst="rect">
        <a:avLst/>
      </a:prstGeom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 bwMode="auto">
      <a:prstGeom prst="rect">
        <a:avLst/>
      </a:prstGeom>
      <a:ln w="9525">
        <a:solidFill>
          <a:schemeClr val="phClr"/>
        </a:solidFill>
      </a:ln>
    </cs:spPr>
  </cs:dataPointMarker>
  <cs:dataPointMarkerLayout/>
  <cs:dataPointWirefram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 bwMode="auto">
      <a:prstGeom prst="rect">
        <a:avLst/>
      </a:prstGeom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200"/>
  </cs:dataTable>
  <cs:downBar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seriesAxis>
  <cs:seriesLine>
    <cs:lnRef idx="0"/>
    <cs:fillRef idx="0"/>
    <cs:effectRef idx="0"/>
    <cs:fontRef idx="minor">
      <a:schemeClr val="tx1"/>
    </cs:fontRef>
    <cs:spPr bwMode="auto">
      <a:prstGeom prst="rect">
        <a:avLst/>
      </a:prstGeom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50" b="0" spc="0"/>
  </cs:title>
  <cs:trendline>
    <cs:lnRef idx="0">
      <cs:styleClr val="auto"/>
    </cs:lnRef>
    <cs:fillRef idx="0"/>
    <cs:effectRef idx="0"/>
    <cs:fontRef idx="minor">
      <a:schemeClr val="tx1"/>
    </cs:fontRef>
    <cs:spPr bwMode="auto">
      <a:prstGeom prst="rect">
        <a:avLst/>
      </a:prstGeom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200"/>
  </cs:trendlineLabel>
  <cs:upBar>
    <cs:lnRef idx="0"/>
    <cs:fillRef idx="0"/>
    <cs:effectRef idx="0"/>
    <cs:fontRef idx="minor">
      <a:schemeClr val="tx1"/>
    </cs:fontRef>
    <cs:spPr bwMode="auto">
      <a:prstGeom prst="rect">
        <a:avLst/>
      </a:prstGeom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200"/>
  </cs:valueAxis>
  <cs:wall>
    <cs:lnRef idx="0"/>
    <cs:fillRef idx="0"/>
    <cs:effectRef idx="0"/>
    <cs:fontRef idx="minor">
      <a:schemeClr val="tx1"/>
    </cs:fontRef>
    <cs:spPr bwMode="auto">
      <a:prstGeom prst="rect">
        <a:avLst/>
      </a:prstGeom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" preserve="1" userDrawn="1">
  <p:cSld name="Титульны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auto">
          <a:xfrm>
            <a:off x="685800" y="2130425"/>
            <a:ext cx="7772400" cy="1470025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auto">
          <a:xfrm>
            <a:off x="1371600" y="3886200"/>
            <a:ext cx="6400800" cy="175259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>
              <a:defRPr/>
            </a:pPr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x" preserve="1" userDrawn="1">
  <p:cSld name="Заголовок и вертикальный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/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vertTitleAndTx" preserve="1" userDrawn="1">
  <p:cSld name="Вертикальный заголовок и текс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 bwMode="auto">
          <a:xfrm>
            <a:off x="6629400" y="274638"/>
            <a:ext cx="2057400" cy="5851525"/>
          </a:xfrm>
        </p:spPr>
        <p:txBody>
          <a:bodyPr vert="eaVert"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 bwMode="auto">
          <a:xfrm>
            <a:off x="457200" y="274638"/>
            <a:ext cx="6019800" cy="5851525"/>
          </a:xfrm>
        </p:spPr>
        <p:txBody>
          <a:bodyPr vert="eaVert"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bl" userDrawn="1">
  <p:cSld name="Заголовок и таблиц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</p:spPr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 bwMode="auto">
          <a:xfrm>
            <a:off x="457200" y="1600200"/>
            <a:ext cx="8229600" cy="4525963"/>
          </a:xfrm>
        </p:spPr>
        <p:txBody>
          <a:bodyPr/>
          <a:lstStyle/>
          <a:p>
            <a:pPr lvl="0">
              <a:defRPr/>
            </a:pP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 bwMode="auto"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07635-F0E7-4C64-AF6F-EE108F911925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" preserve="1" userDrawn="1">
  <p:cSld name="Заголовок и объект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/>
        <p:txBody>
          <a:bodyPr/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secHead" preserve="1" userDrawn="1">
  <p:cSld name="Заголовок раздел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Obj" preserve="1" userDrawn="1">
  <p:cSld name="Два объекта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 bwMode="auto"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>27.03.2025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woTxTwoObj" preserve="1" userDrawn="1">
  <p:cSld name="Сравнение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 bwMode="auto"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 bwMode="auto"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 bwMode="auto"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>27.03.2025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titleOnly" preserve="1" userDrawn="1">
  <p:cSld name="Только заголовок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/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>27.03.2025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blank" preserve="1" userDrawn="1">
  <p:cSld name="Пустой слайд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>27.03.2025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objTx" preserve="1" userDrawn="1">
  <p:cSld name="Объект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 bwMode="auto"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>27.03.2025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showMasterPhAnim="0" type="picTx" preserve="1" userDrawn="1">
  <p:cSld name="Рисунок с подписью"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 bwMode="auto"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>
              <a:defRPr/>
            </a:pP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auto"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>
              <a:defRPr/>
            </a:pPr>
            <a:r>
              <a:rPr lang="ru-RU"/>
              <a:t>Образец текста</a:t>
            </a:r>
            <a:endParaRPr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 bwMode="auto"/>
        <p:txBody>
          <a:bodyPr/>
          <a:lstStyle/>
          <a:p>
            <a:pPr>
              <a:defRPr/>
            </a:pPr>
            <a:fld id="{B4C71EC6-210F-42DE-9C53-41977AD35B3D}" type="datetimeFigureOut">
              <a:rPr lang="ru-RU"/>
              <a:t>27.03.2025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 bwMode="auto"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 bwMode="auto"/>
        <p:txBody>
          <a:bodyPr/>
          <a:lstStyle/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14">
            <a:alphaModFix amt="30000"/>
            <a:lum/>
          </a:blip>
          <a:srcRect l="6896" r="6896"/>
          <a:stretch/>
        </a:blipFill>
        <a:effectLst/>
      </p:bgPr>
    </p:bg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>
              <a:defRPr/>
            </a:pPr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>
              <a:defRPr/>
            </a:pPr>
            <a:r>
              <a:rPr lang="ru-RU"/>
              <a:t>Образец текста</a:t>
            </a:r>
            <a:endParaRPr/>
          </a:p>
          <a:p>
            <a:pPr lvl="1">
              <a:defRPr/>
            </a:pPr>
            <a:r>
              <a:rPr lang="ru-RU"/>
              <a:t>Второй уровень</a:t>
            </a:r>
            <a:endParaRPr/>
          </a:p>
          <a:p>
            <a:pPr lvl="2">
              <a:defRPr/>
            </a:pPr>
            <a:r>
              <a:rPr lang="ru-RU"/>
              <a:t>Третий уровень</a:t>
            </a:r>
            <a:endParaRPr/>
          </a:p>
          <a:p>
            <a:pPr lvl="3">
              <a:defRPr/>
            </a:pPr>
            <a:r>
              <a:rPr lang="ru-RU"/>
              <a:t>Четвертый уровень</a:t>
            </a:r>
            <a:endParaRPr/>
          </a:p>
          <a:p>
            <a:pPr lvl="4">
              <a:defRPr/>
            </a:pPr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 bwMode="auto"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4C71EC6-210F-42DE-9C53-41977AD35B3D}" type="datetimeFigureOut">
              <a:rPr lang="ru-RU"/>
              <a:t>27.03.2025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 bwMode="auto"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 bwMode="auto"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B19B0651-EE4F-4900-A07F-96A6BFA9D0F0}" type="slidenum">
              <a:rPr lang="ru-RU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>
        <a:spcBef>
          <a:spcPts val="0"/>
        </a:spcBef>
        <a:buNone/>
        <a:defRPr sz="44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>
        <a:spcBef>
          <a:spcPts val="0"/>
        </a:spcBef>
        <a:buFont typeface="Arial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>
        <a:spcBef>
          <a:spcPts val="0"/>
        </a:spcBef>
        <a:buFont typeface="Arial"/>
        <a:buChar char="–"/>
        <a:defRPr sz="28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>
        <a:spcBef>
          <a:spcPts val="0"/>
        </a:spcBef>
        <a:buFont typeface="Arial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>
        <a:spcBef>
          <a:spcPts val="0"/>
        </a:spcBef>
        <a:buFont typeface="Arial"/>
        <a:buChar char="–"/>
        <a:defRPr sz="20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>
        <a:spcBef>
          <a:spcPts val="0"/>
        </a:spcBef>
        <a:buFont typeface="Arial"/>
        <a:buChar char="»"/>
        <a:defRPr sz="20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>
        <a:spcBef>
          <a:spcPts val="0"/>
        </a:spcBef>
        <a:buFont typeface="Arial"/>
        <a:buChar char="•"/>
        <a:defRPr sz="20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>
        <a:defRPr sz="18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435280" cy="11430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1400" b="1">
                <a:latin typeface="Times New Roman"/>
                <a:cs typeface="Times New Roman"/>
              </a:rPr>
              <a:t>Федеральная служба по экологическому, технологическому и атомному надзору</a:t>
            </a:r>
            <a:r>
              <a:rPr lang="ru-RU" sz="1400">
                <a:latin typeface="Times New Roman"/>
                <a:cs typeface="Times New Roman"/>
              </a:rPr>
              <a:t/>
            </a:r>
            <a:br>
              <a:rPr lang="ru-RU" sz="1400">
                <a:latin typeface="Times New Roman"/>
                <a:cs typeface="Times New Roman"/>
              </a:rPr>
            </a:br>
            <a:r>
              <a:rPr lang="ru-RU" sz="1400" b="1">
                <a:latin typeface="Times New Roman"/>
                <a:cs typeface="Times New Roman"/>
              </a:rPr>
              <a:t>(Ростехнадзор)</a:t>
            </a:r>
            <a:r>
              <a:rPr lang="ru-RU" sz="1400">
                <a:latin typeface="Times New Roman"/>
                <a:cs typeface="Times New Roman"/>
              </a:rPr>
              <a:t/>
            </a:r>
            <a:br>
              <a:rPr lang="ru-RU" sz="1400">
                <a:latin typeface="Times New Roman"/>
                <a:cs typeface="Times New Roman"/>
              </a:rPr>
            </a:br>
            <a:r>
              <a:rPr lang="ru-RU" sz="1400" b="1">
                <a:latin typeface="Times New Roman"/>
                <a:cs typeface="Times New Roman"/>
              </a:rPr>
              <a:t>Ленское управление Федеральной службы по экологическому, технологическому и атомному надзору</a:t>
            </a:r>
            <a:endParaRPr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611560" y="1600200"/>
            <a:ext cx="7992888" cy="4637111"/>
          </a:xfrm>
        </p:spPr>
        <p:txBody>
          <a:bodyPr>
            <a:normAutofit fontScale="92500"/>
          </a:bodyPr>
          <a:lstStyle/>
          <a:p>
            <a:pPr marL="0" indent="0" algn="ctr">
              <a:buNone/>
              <a:defRPr/>
            </a:pPr>
            <a:endParaRPr lang="ru-RU" sz="1600" b="1" dirty="0">
              <a:latin typeface="Times New Roman"/>
              <a:cs typeface="Times New Roman"/>
            </a:endParaRPr>
          </a:p>
          <a:p>
            <a:pPr marL="0" indent="0" algn="ctr">
              <a:buNone/>
              <a:defRPr/>
            </a:pPr>
            <a:endParaRPr lang="ru-RU" sz="1600" b="1" dirty="0">
              <a:latin typeface="Times New Roman"/>
              <a:cs typeface="Times New Roman"/>
            </a:endParaRPr>
          </a:p>
          <a:p>
            <a:pPr marL="0" indent="0" algn="ctr">
              <a:buNone/>
              <a:defRPr/>
            </a:pPr>
            <a:endParaRPr lang="ru-RU" sz="1600" b="1" dirty="0">
              <a:latin typeface="Times New Roman"/>
              <a:cs typeface="Times New Roman"/>
            </a:endParaRPr>
          </a:p>
          <a:p>
            <a:pPr marL="0" indent="0" algn="ctr">
              <a:buNone/>
              <a:defRPr/>
            </a:pPr>
            <a:r>
              <a:rPr lang="ru-RU" sz="2400" b="1" dirty="0">
                <a:latin typeface="Times New Roman"/>
                <a:cs typeface="Times New Roman"/>
              </a:rPr>
              <a:t>АНАЛИЗ ПРАВОПРИМЕНИТЕЛЬНОЙ ПРАКТИКИ КОНТРОЛЬНО-НАДЗОРНОЙ ДЕЯТЕЛЬНОСТИ ПО НАДЗОРУ ЗА ОБЪЕКТАМИ В СФЕРЕ ГОСУДАРСТВЕННОГО СТРОИТЕЛЬНОГО НАДЗОРА </a:t>
            </a:r>
            <a:endParaRPr dirty="0"/>
          </a:p>
          <a:p>
            <a:pPr marL="0" indent="0" algn="ctr">
              <a:buNone/>
              <a:defRPr/>
            </a:pPr>
            <a:r>
              <a:rPr lang="ru-RU" sz="2400" b="1" dirty="0">
                <a:latin typeface="Times New Roman"/>
                <a:cs typeface="Times New Roman"/>
              </a:rPr>
              <a:t>ЗА 2024 ГОД</a:t>
            </a:r>
            <a:endParaRPr dirty="0"/>
          </a:p>
          <a:p>
            <a:pPr marL="0" indent="0" algn="ctr">
              <a:buNone/>
              <a:defRPr/>
            </a:pPr>
            <a:endParaRPr lang="ru-RU" sz="1600" b="1" dirty="0">
              <a:solidFill>
                <a:srgbClr val="FF0000"/>
              </a:solidFill>
            </a:endParaRPr>
          </a:p>
          <a:p>
            <a:pPr marL="0" indent="0" algn="ctr">
              <a:buNone/>
              <a:defRPr/>
            </a:pPr>
            <a:endParaRPr lang="ru-RU" sz="1600" b="1" dirty="0">
              <a:solidFill>
                <a:srgbClr val="FF0000"/>
              </a:solidFill>
            </a:endParaRPr>
          </a:p>
          <a:p>
            <a:pPr marL="4487863" indent="0">
              <a:buNone/>
              <a:defRPr/>
            </a:pPr>
            <a:r>
              <a:rPr lang="ru-RU" sz="1600" b="1" dirty="0">
                <a:latin typeface="Times New Roman"/>
                <a:cs typeface="Times New Roman"/>
              </a:rPr>
              <a:t>                                                                                               </a:t>
            </a:r>
            <a:r>
              <a:rPr lang="ru-RU" sz="1700" b="1" dirty="0">
                <a:latin typeface="Times New Roman"/>
                <a:cs typeface="Times New Roman"/>
              </a:rPr>
              <a:t>Докладчик:</a:t>
            </a:r>
            <a:endParaRPr dirty="0"/>
          </a:p>
          <a:p>
            <a:pPr marL="4487863" indent="0">
              <a:buNone/>
              <a:defRPr/>
            </a:pPr>
            <a:r>
              <a:rPr lang="ru-RU" sz="1700" b="1" dirty="0">
                <a:latin typeface="Times New Roman"/>
                <a:cs typeface="Times New Roman"/>
              </a:rPr>
              <a:t>Начальник отдела по надзору за подъемными сооружениями и государственного строительного надзора</a:t>
            </a:r>
            <a:endParaRPr dirty="0"/>
          </a:p>
          <a:p>
            <a:pPr marL="4487863" indent="0">
              <a:buNone/>
              <a:defRPr/>
            </a:pPr>
            <a:r>
              <a:rPr lang="ru-RU" sz="1700" b="1" dirty="0">
                <a:latin typeface="Times New Roman"/>
                <a:cs typeface="Times New Roman"/>
              </a:rPr>
              <a:t>С.В. </a:t>
            </a:r>
            <a:r>
              <a:rPr lang="ru-RU" sz="1700" b="1" dirty="0" err="1">
                <a:latin typeface="Times New Roman"/>
                <a:cs typeface="Times New Roman"/>
              </a:rPr>
              <a:t>Каморский</a:t>
            </a:r>
            <a:endParaRPr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39552" y="620688"/>
            <a:ext cx="8208912" cy="5616624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3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</a:p>
          <a:p>
            <a:pPr marL="0" indent="0" algn="just">
              <a:buNone/>
            </a:pPr>
            <a:endParaRPr lang="ru-RU" sz="36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2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Управлением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Федеральный государственный надзор в области промышленной безопасности на основании Федерального закона № 116-ФЗ «О промышленной безопасности опасных производственных объектов»; Федеральных норм и правил в области промышленной безопасности «Правила безопасности опасных производственных объектов, на которых используются подъемные сооружения», утвержденные приказом Ростехнадзора от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26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ноября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г. №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461;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Федерального закона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248-ФЗ «О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государственном контроле (надзоре) и муниципальном контроле в Российской Федерации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».           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6025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67544" y="404664"/>
            <a:ext cx="8229600" cy="6192688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Отделом осуществляется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государственный надзор в области промышленной безопасности по Республике Саха (Якутия).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состоянию на 1 января 2025 года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поднадзорных организаций, эксплуатирующих подъемные сооружения – </a:t>
            </a:r>
            <a:r>
              <a:rPr lang="x-non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380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ОПО – </a:t>
            </a:r>
            <a:r>
              <a:rPr lang="x-non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546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технических устройств на ОПО составляет </a:t>
            </a:r>
            <a:r>
              <a:rPr lang="x-non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2474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единиц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из которых </a:t>
            </a:r>
            <a:r>
              <a:rPr lang="x-none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1617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отечественного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x-none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857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импортного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производства.</a:t>
            </a:r>
          </a:p>
        </p:txBody>
      </p:sp>
    </p:spTree>
    <p:extLst>
      <p:ext uri="{BB962C8B-B14F-4D97-AF65-F5344CB8AC3E}">
        <p14:creationId xmlns:p14="http://schemas.microsoft.com/office/powerpoint/2010/main" val="33060197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1143000"/>
          </a:xfrm>
        </p:spPr>
        <p:txBody>
          <a:bodyPr>
            <a:normAutofit/>
          </a:bodyPr>
          <a:lstStyle/>
          <a:p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проверок и 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выявленных нарушений </a:t>
            </a:r>
            <a:b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2023 </a:t>
            </a:r>
            <a:r>
              <a:rPr lang="ru-RU" sz="27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2024 гг</a:t>
            </a:r>
            <a:r>
              <a:rPr lang="ru-RU" sz="27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dirty="0"/>
          </a:p>
        </p:txBody>
      </p:sp>
      <p:graphicFrame>
        <p:nvGraphicFramePr>
          <p:cNvPr id="12" name="Объект 11"/>
          <p:cNvGraphicFramePr>
            <a:graphicFrameLocks noGrp="1"/>
          </p:cNvGraphicFramePr>
          <p:nvPr>
            <p:ph idx="1"/>
            <p:extLst/>
          </p:nvPr>
        </p:nvGraphicFramePr>
        <p:xfrm>
          <a:off x="611560" y="1143000"/>
          <a:ext cx="8229600" cy="49502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00415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395537" y="0"/>
            <a:ext cx="8568952" cy="1988841"/>
          </a:xfrm>
        </p:spPr>
        <p:txBody>
          <a:bodyPr>
            <a:normAutofit/>
          </a:bodyPr>
          <a:lstStyle/>
          <a:p>
            <a:pPr algn="just"/>
            <a:r>
              <a:rPr lang="ru-RU" altLang="ru-RU" sz="2400" b="1" dirty="0" smtClean="0">
                <a:latin typeface="Times New Roman" pitchFamily="18" charset="0"/>
              </a:rPr>
              <a:t>Наиболее </a:t>
            </a:r>
            <a:r>
              <a:rPr lang="ru-RU" altLang="ru-RU" sz="2400" b="1" dirty="0">
                <a:latin typeface="Times New Roman" pitchFamily="18" charset="0"/>
              </a:rPr>
              <a:t>часто встречающиеся нарушения обязательных требований</a:t>
            </a:r>
            <a:br>
              <a:rPr lang="ru-RU" altLang="ru-RU" sz="2400" b="1" dirty="0">
                <a:latin typeface="Times New Roman" pitchFamily="18" charset="0"/>
              </a:rPr>
            </a:br>
            <a:endParaRPr lang="ru-RU" altLang="ru-RU" sz="2200" dirty="0" smtClean="0">
              <a:latin typeface="Times New Roman" pitchFamily="18" charset="0"/>
            </a:endParaRPr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/>
          </p:nvPr>
        </p:nvGraphicFramePr>
        <p:xfrm>
          <a:off x="323529" y="1196753"/>
          <a:ext cx="8712968" cy="5403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0040"/>
                <a:gridCol w="2736303"/>
                <a:gridCol w="1512168"/>
                <a:gridCol w="1008112"/>
                <a:gridCol w="1656184"/>
                <a:gridCol w="792088"/>
                <a:gridCol w="648073"/>
              </a:tblGrid>
              <a:tr h="1277128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2" marR="4930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нарушений обязательных требований</a:t>
                      </a:r>
                    </a:p>
                  </a:txBody>
                  <a:tcPr marL="49302" marR="4930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Нормативный правовой акт, устанавливающий обязательные требования</a:t>
                      </a:r>
                    </a:p>
                  </a:txBody>
                  <a:tcPr marL="49302" marR="4930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Ответственность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нарушение обязательных требований</a:t>
                      </a:r>
                    </a:p>
                  </a:txBody>
                  <a:tcPr marL="49302" marR="49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причины нарушений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2" marR="493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случаев за отчетный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02" marR="493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случаев за период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49302" marR="49302" marT="0" marB="0" anchor="ctr"/>
                </a:tc>
              </a:tr>
              <a:tr h="4123471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2" marR="49302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 в полной мере осуществляется производственный контроль за соблюдением требований промышленной безопасности.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02" marR="49302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ч.1 ст.9 п 1. ст. 11 Федерального закона от 21 июля 1997 г. №116-ФЗ п. 10 Постановление Правительства РФ от 18 декабря 2020 г. № 2168.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1 ст. 9.1 КоАП РФ</a:t>
                      </a:r>
                    </a:p>
                    <a:p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Недостаточный контроль со стороны руководства, низкая исполнительская дисциплина, несоблюдение требований федерального законодательства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02" marR="493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4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02" marR="4930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740734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ph type="tbl" idx="1"/>
            <p:extLst/>
          </p:nvPr>
        </p:nvGraphicFramePr>
        <p:xfrm>
          <a:off x="107504" y="116632"/>
          <a:ext cx="8928993" cy="655272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8967"/>
                <a:gridCol w="2508973"/>
                <a:gridCol w="1844832"/>
                <a:gridCol w="1033107"/>
                <a:gridCol w="1549661"/>
                <a:gridCol w="959312"/>
                <a:gridCol w="664141"/>
              </a:tblGrid>
              <a:tr h="155238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п/п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2" marR="4930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Описание нарушений обязательных требований</a:t>
                      </a:r>
                    </a:p>
                  </a:txBody>
                  <a:tcPr marL="49302" marR="4930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Нормативный правовой акт, устанавливающий обязательные требования</a:t>
                      </a:r>
                    </a:p>
                  </a:txBody>
                  <a:tcPr marL="49302" marR="49302" marT="0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Ответственность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 нарушение обязательных требований</a:t>
                      </a:r>
                    </a:p>
                  </a:txBody>
                  <a:tcPr marL="49302" marR="493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Основные причины нарушений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9302" marR="493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случаев за отчетный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период</a:t>
                      </a:r>
                      <a:endParaRPr lang="en-US" sz="12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2023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02" marR="49302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Количество случаев за период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2024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г.</a:t>
                      </a:r>
                    </a:p>
                  </a:txBody>
                  <a:tcPr marL="49302" marR="49302" marT="0" marB="0" anchor="ctr"/>
                </a:tc>
              </a:tr>
              <a:tr h="500033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2</a:t>
                      </a: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ea typeface="+mn-ea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ea typeface="+mn-ea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L="49302" marR="49302" marT="0" marB="0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Применение грузоподъёмных механизмов</a:t>
                      </a:r>
                      <a:r>
                        <a:rPr lang="ru-RU" sz="1400" baseline="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 выявленными в процессе эксплуатации дефектами (трещинами, деформациями, неисправными приборами и устройствами безопасности, неисправности и аварийное состояние канатов, их креплений, и др.). Непринятие своевременных мер по устранению выявленных дефектов</a:t>
                      </a:r>
                      <a:endParaRPr lang="en-US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Отсутствие контроля со стороны руководителей предприятий за выявлением и профилактикой нарушений при проведении проверок ответственными лицами и службами производственного контроля.</a:t>
                      </a:r>
                    </a:p>
                    <a:p>
                      <a:pPr algn="l"/>
                      <a:endParaRPr lang="ru-RU" sz="1400" dirty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49302" marR="49302" marT="0" marB="0"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ч.1 ст.9 п 1. ст. 11 Федерального закона от 21 июля 1997 г. №116-ФЗ п. 10 Постановление Правительства РФ от 18 декабря 2020 г. </a:t>
                      </a:r>
                      <a:b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</a:b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2168</a:t>
                      </a:r>
                      <a:r>
                        <a:rPr lang="en-US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endParaRPr lang="en-US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l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ст. 9 Федерального закона № 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116-</a:t>
                      </a:r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ФЗ от 21.07.1997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;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just"/>
                      <a:r>
                        <a:rPr lang="ru-RU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п. 251 Приказа Ростехнадзора от 26.11.2020 N 461</a:t>
                      </a:r>
                      <a:r>
                        <a:rPr lang="en-US" sz="1400" b="0" dirty="0" smtClean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.</a:t>
                      </a:r>
                      <a:endParaRPr lang="ru-RU" sz="1400" b="0" dirty="0" smtClean="0">
                        <a:solidFill>
                          <a:schemeClr val="tx1"/>
                        </a:solidFill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400" dirty="0" smtClean="0"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ч. 1 ст. 9.1 КоАП РФ</a:t>
                      </a:r>
                    </a:p>
                    <a:p>
                      <a:pPr algn="ctr"/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endParaRPr lang="en-US" sz="1400" dirty="0" smtClean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/>
                      <a:r>
                        <a:rPr lang="ru-RU" sz="14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Недостаточный контроль со стороны руководства, низкая исполнительская дисциплина, несоблюдение требований федерального законодательства</a:t>
                      </a:r>
                      <a:endParaRPr lang="ru-RU" sz="140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9302" marR="49302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endParaRPr lang="en-US" sz="1400" dirty="0" smtClean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400" dirty="0" smtClean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L="49302" marR="49302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146867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400" dirty="0">
                <a:latin typeface="Times New Roman"/>
                <a:cs typeface="Times New Roman"/>
              </a:rPr>
              <a:t>Профилактическая работа за 2024 г.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ph type="tbl" idx="1"/>
            <p:extLst/>
          </p:nvPr>
        </p:nvGraphicFramePr>
        <p:xfrm>
          <a:off x="395536" y="764704"/>
          <a:ext cx="8229600" cy="6326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41312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130"/>
          </a:xfrm>
        </p:spPr>
        <p:txBody>
          <a:bodyPr>
            <a:normAutofit fontScale="90000"/>
          </a:bodyPr>
          <a:lstStyle/>
          <a:p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Случаи причинения вреда (ущерба) охраняемым законом ценностям, выявленных источниках и факторах риска причинения вреда (ущерба)</a:t>
            </a:r>
            <a:endParaRPr lang="ru-RU" sz="22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457200" y="1340768"/>
            <a:ext cx="8229600" cy="48965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</a:p>
          <a:p>
            <a:pPr algn="just"/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период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аварий и травматизма на производственных объектах зарегистрировано не было.</a:t>
            </a:r>
          </a:p>
          <a:p>
            <a:pPr algn="just"/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just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43004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251520" y="548680"/>
            <a:ext cx="856895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dirty="0"/>
              <a:t> </a:t>
            </a:r>
            <a:r>
              <a:rPr lang="en-US" dirty="0" smtClean="0"/>
              <a:t>	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Приказом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Ростехнадзора от 22.01.2024 N 16 внесены изменения в ФНП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«Правила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безопасности опасных производственных объектов, на которых используются подъемные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сооружения»,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утверждённые приказом Ростехнадзора от 26.11.2020 N 461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Утратившими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силу признаны нормы, содержащиеся в пунктах 143, 144 и 145 Правил и касающиеся необходимости учёта подъёмных сооружений.</a:t>
            </a:r>
            <a:endParaRPr lang="en-US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</a:t>
            </a:r>
            <a:b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     </a:t>
            </a:r>
            <a:endParaRPr lang="ru-RU" sz="24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100545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620688"/>
            <a:ext cx="8229600" cy="1012974"/>
          </a:xfrm>
        </p:spPr>
        <p:txBody>
          <a:bodyPr>
            <a:noAutofit/>
          </a:bodyPr>
          <a:lstStyle/>
          <a:p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Надзор за объектами, на которых эксплуатируются опасные технические устройства зданий и сооружений (лифтов, подъёмных платформ для инвалидов, пассажирских конвейеров (движущихся пешеходных дорожек), эскалаторов, за исключением эскалаторов в метрополитенах)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251520" y="2636912"/>
            <a:ext cx="8640960" cy="30654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ru-RU" sz="2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Поднадзорных организаций, эксплуатирующих опасные технические устройства лифты, эскалаторы, подъемные платформы для инвалидов, пассажирские конвейеры (движущиеся пешеходные дорожки), эскалаторов, за исключением эскалаторов в метрополитенах – 182. В составе этих организаций эксплуатируются 2683 опасных технических устройства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ru-RU" sz="14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476643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395536" y="260648"/>
            <a:ext cx="82296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2024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было проведено 6 внеплановых контрольных (надзорных) мероприятий, согласованных с органами прокуратуры.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Входе проверок выявлено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78 нарушений обязательных требований.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материалам дела направленным Управлением в суд, назначено 5 административных наказаний, из них: 3 приостановка технических устройств, 2 штрафа на сумму 600 тыс. рублей. 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По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поступившим сведениям, о неисправности лифтового оборудования, проведены 2 выездных обследования без взаимодействия с контролируемым лицом по месту нахождения объекта контроля. </a:t>
            </a:r>
          </a:p>
        </p:txBody>
      </p:sp>
    </p:spTree>
    <p:extLst>
      <p:ext uri="{BB962C8B-B14F-4D97-AF65-F5344CB8AC3E}">
        <p14:creationId xmlns:p14="http://schemas.microsoft.com/office/powerpoint/2010/main" val="252784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611560" y="1412776"/>
            <a:ext cx="7920880" cy="4680520"/>
          </a:xfrm>
        </p:spPr>
        <p:txBody>
          <a:bodyPr>
            <a:noAutofit/>
          </a:bodyPr>
          <a:lstStyle/>
          <a:p>
            <a:pPr marL="0" indent="442913" algn="just">
              <a:buNone/>
              <a:defRPr/>
            </a:pPr>
            <a:r>
              <a:rPr lang="ru-RU" sz="2400">
                <a:solidFill>
                  <a:prstClr val="black"/>
                </a:solidFill>
                <a:latin typeface="Times New Roman"/>
                <a:cs typeface="Times New Roman"/>
              </a:rPr>
              <a:t>Управлением осуществляется Федеральный государственный строительный надзор на основании «Положения о федеральном государственном строительном надзоре», утвержденного Постановлением Правительства Российской Федерации от 30 июня 2021 года № 1087, Градостроительного кодекса Российской Федерации и Федерального закона от 31.07.2020 № 248-ФЗ «О государственном контроле (надзоре) и муниципальном контроле в Российской Федерации».</a:t>
            </a:r>
            <a:endParaRPr lang="ru-RU" sz="24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251520" y="751344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Обращаем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Ваше внимание на изменения в законодательстве вступившие в силу с 1 сентября 2024 года Постановление Правительства РФ от 20.10.2023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№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1744 «Об организации безопасного использования и содержания лифтов, подъемных платформ для инвалидов, пассажирских конвейеров (движущихся пешеходных дорожек) и эскалаторов, за исключением эскалаторов в метрополитенах» взамен утратившему силу постановления Правительства Российской Федерации от 24 июня 2017 г. 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 </a:t>
            </a:r>
            <a:r>
              <a:rPr lang="ru-RU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743 «Об организации безопасного использования и содержания лифтов, подъемных платформ для инвалидов, пассажирских конвейеров (движущихся пешеходных дорожек), эскалаторов, за исключением эскалаторов в метрополитенах».</a:t>
            </a:r>
          </a:p>
        </p:txBody>
      </p:sp>
    </p:spTree>
    <p:extLst>
      <p:ext uri="{BB962C8B-B14F-4D97-AF65-F5344CB8AC3E}">
        <p14:creationId xmlns:p14="http://schemas.microsoft.com/office/powerpoint/2010/main" val="1624410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51520" y="620688"/>
            <a:ext cx="8640960" cy="572464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Индикаторы риска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AutoNum type="arabicPeriod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 о выводе отработавшего назначенный срок службы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лифта.</a:t>
            </a:r>
          </a:p>
          <a:p>
            <a:pPr marL="342900" indent="-342900">
              <a:buAutoNum type="arabicPeriod" startAt="2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реестре опасных технических устройств здания и сооружения сведений об опасном техническом устройстве здания и сооружения, установленном на объекте капитального строительства, более 20 рабочих дней со дня ввода такого объекта капитального строительства в эксплуатацию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AutoNum type="arabicPeriod" startAt="3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Отсутствие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сведений о выводе отработавшего назначенный срок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службы лифта из эксплуатации</a:t>
            </a:r>
          </a:p>
          <a:p>
            <a:pPr marL="342900" indent="-342900">
              <a:buAutoNum type="arabicPeriod" startAt="3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3 и более обращений граждан, содержащих сведения об увеличенной нагрузке на лифт в связи с выводом из эксплуатации иных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лифтов.</a:t>
            </a:r>
          </a:p>
          <a:p>
            <a:pPr marL="342900" indent="-342900">
              <a:buFontTx/>
              <a:buAutoNum type="arabicPeriod" startAt="3"/>
            </a:pP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Поступление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2 и более раз в течение 1 месяца сведений об эксплуатации лифта при наличии одного из следующих отклонений: подтеки масла в кабине, непреднамеренные рывки при движении кабины, непреднамеренные удары при движении кабины, горизонтальное покачивание кабины. </a:t>
            </a:r>
          </a:p>
          <a:p>
            <a:pPr marL="342900" indent="-342900">
              <a:buAutoNum type="arabicPeriod" startAt="3"/>
            </a:pPr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48653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/>
        <p:txBody>
          <a:bodyPr>
            <a:normAutofit fontScale="90000"/>
          </a:bodyPr>
          <a:lstStyle/>
          <a:p>
            <a:pPr>
              <a:defRPr/>
            </a:pPr>
            <a:r>
              <a:rPr lang="ru-RU" sz="2700" b="1">
                <a:latin typeface="Times New Roman"/>
                <a:cs typeface="Times New Roman"/>
              </a:rPr>
              <a:t/>
            </a:r>
            <a:br>
              <a:rPr lang="ru-RU" sz="2700" b="1">
                <a:latin typeface="Times New Roman"/>
                <a:cs typeface="Times New Roman"/>
              </a:rPr>
            </a:br>
            <a:r>
              <a:rPr lang="ru-RU" sz="2700" b="1">
                <a:latin typeface="Times New Roman"/>
                <a:cs typeface="Times New Roman"/>
              </a:rPr>
              <a:t/>
            </a:r>
            <a:br>
              <a:rPr lang="ru-RU" sz="2700" b="1">
                <a:latin typeface="Times New Roman"/>
                <a:cs typeface="Times New Roman"/>
              </a:rPr>
            </a:br>
            <a:r>
              <a:rPr lang="ru-RU" b="1">
                <a:latin typeface="Times New Roman"/>
                <a:cs typeface="Times New Roman"/>
              </a:rPr>
              <a:t/>
            </a:r>
            <a:br>
              <a:rPr lang="ru-RU" b="1">
                <a:latin typeface="Times New Roman"/>
                <a:cs typeface="Times New Roman"/>
              </a:rPr>
            </a:b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57200" y="548680"/>
            <a:ext cx="8229600" cy="5577483"/>
          </a:xfrm>
        </p:spPr>
        <p:txBody>
          <a:bodyPr>
            <a:normAutofit/>
          </a:bodyPr>
          <a:lstStyle/>
          <a:p>
            <a:pPr marL="0" indent="0" algn="ctr">
              <a:buNone/>
              <a:defRPr/>
            </a:pPr>
            <a:endParaRPr lang="ru-RU" b="1">
              <a:latin typeface="Times New Roman"/>
              <a:cs typeface="Times New Roman"/>
            </a:endParaRPr>
          </a:p>
          <a:p>
            <a:pPr marL="0" indent="0" algn="ctr">
              <a:buNone/>
              <a:defRPr/>
            </a:pPr>
            <a:endParaRPr lang="ru-RU" sz="2800" b="1">
              <a:latin typeface="Times New Roman"/>
              <a:cs typeface="Times New Roman"/>
            </a:endParaRPr>
          </a:p>
          <a:p>
            <a:pPr marL="0" indent="0" algn="ctr">
              <a:buNone/>
              <a:defRPr/>
            </a:pPr>
            <a:endParaRPr lang="ru-RU" sz="2800" b="1">
              <a:latin typeface="Times New Roman"/>
              <a:cs typeface="Times New Roman"/>
            </a:endParaRPr>
          </a:p>
          <a:p>
            <a:pPr marL="0" indent="0" algn="ctr">
              <a:buNone/>
              <a:defRPr/>
            </a:pPr>
            <a:r>
              <a:rPr lang="ru-RU" sz="2800" b="1">
                <a:latin typeface="Times New Roman"/>
                <a:cs typeface="Times New Roman"/>
              </a:rPr>
              <a:t>СПАСИБО ЗА ВНИМАНИЕ!</a:t>
            </a:r>
            <a:br>
              <a:rPr lang="ru-RU" sz="2800" b="1">
                <a:latin typeface="Times New Roman"/>
                <a:cs typeface="Times New Roman"/>
              </a:rPr>
            </a:br>
            <a:endParaRPr lang="ru-RU" sz="2800" b="1">
              <a:latin typeface="Times New Roman"/>
              <a:cs typeface="Times New Roman"/>
            </a:endParaRPr>
          </a:p>
          <a:p>
            <a:pPr marL="0" indent="0" algn="ctr">
              <a:buNone/>
              <a:defRPr/>
            </a:pPr>
            <a:r>
              <a:rPr lang="ru-RU" sz="2000" b="1">
                <a:latin typeface="Times New Roman"/>
                <a:cs typeface="Times New Roman"/>
              </a:rPr>
              <a:t>Начальник отдела по надзору за подъемными сооружениями и государственного строительного надзора</a:t>
            </a:r>
            <a:endParaRPr/>
          </a:p>
          <a:p>
            <a:pPr marL="457200" lvl="1" indent="0" algn="ctr">
              <a:buNone/>
              <a:defRPr/>
            </a:pPr>
            <a:endParaRPr lang="ru-RU" sz="2000" b="1">
              <a:latin typeface="Times New Roman"/>
              <a:cs typeface="Times New Roman"/>
            </a:endParaRPr>
          </a:p>
          <a:p>
            <a:pPr marL="457200" lvl="1" indent="0" algn="ctr">
              <a:buNone/>
              <a:defRPr/>
            </a:pPr>
            <a:r>
              <a:rPr lang="ru-RU" sz="2000" b="1">
                <a:latin typeface="Times New Roman"/>
                <a:cs typeface="Times New Roman"/>
              </a:rPr>
              <a:t>Каморский Степан Владимирович</a:t>
            </a:r>
            <a:endParaRPr lang="ru-RU" sz="2000">
              <a:latin typeface="Times New Roman"/>
              <a:cs typeface="Times New Roman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4" name="Диаграмма 3"/>
          <p:cNvGraphicFramePr>
            <a:graphicFrameLocks/>
          </p:cNvGraphicFramePr>
          <p:nvPr/>
        </p:nvGraphicFramePr>
        <p:xfrm>
          <a:off x="683568" y="2780928"/>
          <a:ext cx="7797552" cy="38297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25995098"/>
              </p:ext>
            </p:extLst>
          </p:nvPr>
        </p:nvGraphicFramePr>
        <p:xfrm>
          <a:off x="611558" y="548679"/>
          <a:ext cx="7797552" cy="555795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 bwMode="auto">
          <a:xfrm>
            <a:off x="467544" y="404664"/>
            <a:ext cx="8229600" cy="3240360"/>
          </a:xfrm>
        </p:spPr>
        <p:txBody>
          <a:bodyPr>
            <a:normAutofit/>
          </a:bodyPr>
          <a:lstStyle/>
          <a:p>
            <a:pPr marL="0" indent="0" algn="just">
              <a:buNone/>
              <a:defRPr/>
            </a:pPr>
            <a:r>
              <a:rPr lang="ru-RU" sz="2600">
                <a:latin typeface="Times New Roman"/>
                <a:cs typeface="Times New Roman"/>
              </a:rPr>
              <a:t>         </a:t>
            </a:r>
            <a:endParaRPr/>
          </a:p>
          <a:p>
            <a:pPr marL="0" indent="0" algn="just">
              <a:buNone/>
              <a:defRPr/>
            </a:pPr>
            <a:r>
              <a:rPr lang="ru-RU" sz="2400">
                <a:latin typeface="Times New Roman"/>
                <a:cs typeface="Times New Roman"/>
              </a:rPr>
              <a:t>         </a:t>
            </a:r>
            <a:endParaRPr lang="ru-RU"/>
          </a:p>
        </p:txBody>
      </p:sp>
      <p:sp>
        <p:nvSpPr>
          <p:cNvPr id="4" name="Объект 2"/>
          <p:cNvSpPr txBox="1"/>
          <p:nvPr/>
        </p:nvSpPr>
        <p:spPr bwMode="auto">
          <a:xfrm>
            <a:off x="899592" y="3717032"/>
            <a:ext cx="3024336" cy="20162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>
              <a:spcBef>
                <a:spcPts val="0"/>
              </a:spcBef>
              <a:buFont typeface="Arial"/>
              <a:buChar char="•"/>
              <a:defRPr sz="3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>
              <a:spcBef>
                <a:spcPts val="0"/>
              </a:spcBef>
              <a:buFont typeface="Arial"/>
              <a:buChar char="–"/>
              <a:defRPr sz="28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>
              <a:spcBef>
                <a:spcPts val="0"/>
              </a:spcBef>
              <a:buFont typeface="Arial"/>
              <a:buChar char="•"/>
              <a:defRPr sz="24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>
              <a:spcBef>
                <a:spcPts val="0"/>
              </a:spcBef>
              <a:buFont typeface="Arial"/>
              <a:buChar char="–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>
              <a:spcBef>
                <a:spcPts val="0"/>
              </a:spcBef>
              <a:buFont typeface="Arial"/>
              <a:buChar char="»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>
              <a:spcBef>
                <a:spcPts val="0"/>
              </a:spcBef>
              <a:buFont typeface="Arial"/>
              <a:buChar char="•"/>
              <a:defRPr sz="20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Arial"/>
              <a:buNone/>
              <a:defRPr/>
            </a:pPr>
            <a:endParaRPr lang="ru-RU" sz="2800"/>
          </a:p>
        </p:txBody>
      </p:sp>
      <p:graphicFrame>
        <p:nvGraphicFramePr>
          <p:cNvPr id="964311438" name="Диаграмма 964311437"/>
          <p:cNvGraphicFramePr>
            <a:graphicFrameLocks/>
          </p:cNvGraphicFramePr>
          <p:nvPr/>
        </p:nvGraphicFramePr>
        <p:xfrm>
          <a:off x="582068" y="188640"/>
          <a:ext cx="8136902" cy="60486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468313" y="266381"/>
            <a:ext cx="8496175" cy="107438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685800">
              <a:lnSpc>
                <a:spcPct val="90000"/>
              </a:lnSpc>
              <a:spcBef>
                <a:spcPts val="0"/>
              </a:spcBef>
              <a:buNone/>
              <a:defRPr sz="33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>
              <a:defRPr/>
            </a:pPr>
            <a:r>
              <a:rPr lang="ru-RU" sz="2400" b="1">
                <a:latin typeface="Times New Roman"/>
              </a:rPr>
              <a:t>Наиболее часто встречающиеся нарушения обязательных требований</a:t>
            </a:r>
            <a:br>
              <a:rPr lang="ru-RU" sz="2400" b="1">
                <a:latin typeface="Times New Roman"/>
              </a:rPr>
            </a:br>
            <a:endParaRPr lang="ru-RU" sz="2200">
              <a:latin typeface="Times New Roman"/>
            </a:endParaRPr>
          </a:p>
        </p:txBody>
      </p:sp>
      <p:graphicFrame>
        <p:nvGraphicFramePr>
          <p:cNvPr id="6" name="Таблица 5"/>
          <p:cNvGraphicFramePr>
            <a:graphicFrameLocks/>
          </p:cNvGraphicFramePr>
          <p:nvPr/>
        </p:nvGraphicFramePr>
        <p:xfrm>
          <a:off x="483172" y="1412776"/>
          <a:ext cx="8496174" cy="5149724"/>
        </p:xfrm>
        <a:graphic>
          <a:graphicData uri="http://schemas.openxmlformats.org/drawingml/2006/table">
            <a:tbl>
              <a:tblPr firstRow="1" firstCol="1" bandRow="1"/>
              <a:tblGrid>
                <a:gridCol w="481432"/>
                <a:gridCol w="2383260"/>
                <a:gridCol w="1440160"/>
                <a:gridCol w="1152128"/>
                <a:gridCol w="1152128"/>
                <a:gridCol w="936104"/>
                <a:gridCol w="950962"/>
              </a:tblGrid>
              <a:tr h="144839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№ п/п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302" marR="49302" marT="0" marB="0" anchor="ctr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12700" algn="ctr">
                      <a:solidFill>
                        <a:sysClr val="window" lastClr="FFFFFF"/>
                      </a:solidFill>
                    </a:lnT>
                    <a:lnB w="38100" algn="ctr">
                      <a:solidFill>
                        <a:sysClr val="window" lastClr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Описание нарушений обязательных требований</a:t>
                      </a:r>
                      <a:endParaRPr/>
                    </a:p>
                  </a:txBody>
                  <a:tcPr marL="49302" marR="49302" marT="0" marB="0" anchor="ctr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12700" algn="ctr">
                      <a:solidFill>
                        <a:sysClr val="window" lastClr="FFFFFF"/>
                      </a:solidFill>
                    </a:lnT>
                    <a:lnB w="38100" algn="ctr">
                      <a:solidFill>
                        <a:sysClr val="window" lastClr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Нормативный правовой акт, устанавливающий обязательные требования</a:t>
                      </a:r>
                      <a:endParaRPr/>
                    </a:p>
                  </a:txBody>
                  <a:tcPr marL="49302" marR="49302" marT="0" marB="0" anchor="ctr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12700" algn="ctr">
                      <a:solidFill>
                        <a:sysClr val="window" lastClr="FFFFFF"/>
                      </a:solidFill>
                    </a:lnT>
                    <a:lnB w="38100" algn="ctr">
                      <a:solidFill>
                        <a:sysClr val="window" lastClr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Ответственность за нарушение обязательных требований</a:t>
                      </a:r>
                      <a:endParaRPr/>
                    </a:p>
                  </a:txBody>
                  <a:tcPr marL="49302" marR="49302" marT="0" marB="0" anchor="ctr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12700" algn="ctr">
                      <a:solidFill>
                        <a:sysClr val="window" lastClr="FFFFFF"/>
                      </a:solidFill>
                    </a:lnT>
                    <a:lnB w="38100" algn="ctr">
                      <a:solidFill>
                        <a:sysClr val="window" lastClr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Основные причины нарушений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302" marR="49302" marT="0" marB="0" anchor="ctr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12700" algn="ctr">
                      <a:solidFill>
                        <a:sysClr val="window" lastClr="FFFFFF"/>
                      </a:solidFill>
                    </a:lnT>
                    <a:lnB w="38100" algn="ctr">
                      <a:solidFill>
                        <a:sysClr val="window" lastClr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Количество случаев за отчетный период</a:t>
                      </a:r>
                      <a:endParaRPr/>
                    </a:p>
                  </a:txBody>
                  <a:tcPr marL="49302" marR="49302" marT="0" marB="0" anchor="ctr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12700" algn="ctr">
                      <a:solidFill>
                        <a:sysClr val="window" lastClr="FFFFFF"/>
                      </a:solidFill>
                    </a:lnT>
                    <a:lnB w="38100" algn="ctr">
                      <a:solidFill>
                        <a:sysClr val="window" lastClr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Количество случаев за период 2023 г.</a:t>
                      </a:r>
                      <a:endParaRPr/>
                    </a:p>
                  </a:txBody>
                  <a:tcPr marL="49302" marR="49302" marT="0" marB="0" anchor="ctr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12700" algn="ctr">
                      <a:solidFill>
                        <a:sysClr val="window" lastClr="FFFFFF"/>
                      </a:solidFill>
                    </a:lnT>
                    <a:lnB w="38100" algn="ctr">
                      <a:solidFill>
                        <a:sysClr val="window" lastClr="FFFFFF"/>
                      </a:solidFill>
                    </a:lnB>
                    <a:solidFill>
                      <a:srgbClr val="5B9BD5"/>
                    </a:solidFill>
                  </a:tcPr>
                </a:tc>
              </a:tr>
              <a:tr h="1204006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302" marR="49302" marT="0" marB="0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38100" algn="ctr">
                      <a:solidFill>
                        <a:sysClr val="window" lastClr="FFFFFF"/>
                      </a:solidFill>
                    </a:lnT>
                    <a:lnB w="12700" algn="ctr">
                      <a:solidFill>
                        <a:sysClr val="window" lastClr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Отклонения от проектной документации, получившей положительное заключение государственной экспертизы</a:t>
                      </a:r>
                    </a:p>
                  </a:txBody>
                  <a:tcPr marL="49302" marR="49302" marT="0" marB="0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38100" algn="ctr">
                      <a:solidFill>
                        <a:sysClr val="window" lastClr="FFFFFF"/>
                      </a:solidFill>
                    </a:lnT>
                    <a:lnB w="12700" algn="ctr">
                      <a:solidFill>
                        <a:sysClr val="window" lastClr="FFFFFF"/>
                      </a:solidFill>
                    </a:lnB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ч. 1.2 ст. 52 Градостроительного кодекса Российской Федерации</a:t>
                      </a:r>
                    </a:p>
                  </a:txBody>
                  <a:tcPr marL="49302" marR="49302" marT="0" marB="0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38100" algn="ctr">
                      <a:solidFill>
                        <a:sysClr val="window" lastClr="FFFFFF"/>
                      </a:solidFill>
                    </a:lnT>
                    <a:lnB w="12700" algn="ctr">
                      <a:solidFill>
                        <a:sysClr val="window" lastClr="FFFFFF"/>
                      </a:solidFill>
                    </a:lnB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ч. 1 ст. 9.4 КоАП РФ</a:t>
                      </a:r>
                      <a:endParaRPr/>
                    </a:p>
                  </a:txBody>
                  <a:tcPr marL="49302" marR="49302" marT="0" marB="0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38100" algn="ctr">
                      <a:solidFill>
                        <a:sysClr val="window" lastClr="FFFFFF"/>
                      </a:solidFill>
                    </a:lnT>
                    <a:lnB w="12700" algn="ctr">
                      <a:solidFill>
                        <a:sysClr val="window" lastClr="FFFFFF"/>
                      </a:solidFill>
                    </a:lnB>
                    <a:solidFill>
                      <a:srgbClr val="5B9BD5">
                        <a:tint val="40000"/>
                      </a:srgbClr>
                    </a:solidFill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Недостаточный контроль со стороны руководства, низкая исполнительская дисциплина, несоблюдение требований федерального законодательства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302" marR="49302" marT="0" marB="0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38100" algn="ctr">
                      <a:solidFill>
                        <a:sysClr val="window" lastClr="FFFFFF"/>
                      </a:solidFill>
                    </a:lnT>
                    <a:lnB w="12700" algn="ctr">
                      <a:solidFill>
                        <a:sysClr val="window" lastClr="FFFFFF"/>
                      </a:solidFill>
                    </a:lnB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129</a:t>
                      </a:r>
                    </a:p>
                  </a:txBody>
                  <a:tcPr marL="49302" marR="49302" marT="0" marB="0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38100" algn="ctr">
                      <a:solidFill>
                        <a:sysClr val="window" lastClr="FFFFFF"/>
                      </a:solidFill>
                    </a:lnT>
                    <a:lnB w="12700" algn="ctr">
                      <a:solidFill>
                        <a:sysClr val="window" lastClr="FFFFFF"/>
                      </a:solidFill>
                    </a:lnB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49302" marR="49302" marT="0" marB="0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38100" algn="ctr">
                      <a:solidFill>
                        <a:sysClr val="window" lastClr="FFFFFF"/>
                      </a:solidFill>
                    </a:lnT>
                    <a:lnB w="12700" algn="ctr">
                      <a:solidFill>
                        <a:sysClr val="window" lastClr="FFFFFF"/>
                      </a:solidFill>
                    </a:lnB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  <a:tr h="1430528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2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302" marR="49302" marT="0" marB="0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12700" algn="ctr">
                      <a:solidFill>
                        <a:sysClr val="window" lastClr="FFFFFF"/>
                      </a:solidFill>
                    </a:lnT>
                    <a:lnB w="12700" algn="ctr">
                      <a:solidFill>
                        <a:sysClr val="window" lastClr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Нарушения требований при ведении исполнительной документации (журналы работ, акты освидетельствования скрытых работ и т.д.)</a:t>
                      </a:r>
                      <a:endParaRPr/>
                    </a:p>
                  </a:txBody>
                  <a:tcPr marL="49302" marR="49302" marT="0" marB="0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12700" algn="ctr">
                      <a:solidFill>
                        <a:sysClr val="window" lastClr="FFFFFF"/>
                      </a:solidFill>
                    </a:lnT>
                    <a:lnB w="12700" algn="ctr">
                      <a:solidFill>
                        <a:sysClr val="window" lastClr="FFFFFF"/>
                      </a:solidFill>
                    </a:lnB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ч. 4 ст. 53 Градостроительного кодекса Российской Федерации</a:t>
                      </a:r>
                    </a:p>
                  </a:txBody>
                  <a:tcPr marL="49302" marR="49302" marT="0" marB="0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12700" algn="ctr">
                      <a:solidFill>
                        <a:sysClr val="window" lastClr="FFFFFF"/>
                      </a:solidFill>
                    </a:lnT>
                    <a:lnB w="12700" algn="ctr">
                      <a:solidFill>
                        <a:sysClr val="window" lastClr="FFFFFF"/>
                      </a:solidFill>
                    </a:lnB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ч. 1 ст. 9.4 КоАП РФ</a:t>
                      </a:r>
                      <a:endParaRPr/>
                    </a:p>
                  </a:txBody>
                  <a:tcPr marL="49302" marR="49302" marT="0" marB="0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12700" algn="ctr">
                      <a:solidFill>
                        <a:sysClr val="window" lastClr="FFFFFF"/>
                      </a:solidFill>
                    </a:lnT>
                    <a:lnB w="12700" algn="ctr">
                      <a:solidFill>
                        <a:sysClr val="window" lastClr="FFFFFF"/>
                      </a:solidFill>
                    </a:lnB>
                    <a:solidFill>
                      <a:srgbClr val="5B9BD5">
                        <a:tint val="2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52</a:t>
                      </a:r>
                    </a:p>
                  </a:txBody>
                  <a:tcPr marL="49302" marR="49302" marT="0" marB="0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12700" algn="ctr">
                      <a:solidFill>
                        <a:sysClr val="window" lastClr="FFFFFF"/>
                      </a:solidFill>
                    </a:lnT>
                    <a:lnB w="12700" algn="ctr">
                      <a:solidFill>
                        <a:sysClr val="window" lastClr="FFFFFF"/>
                      </a:solidFill>
                    </a:lnB>
                    <a:solidFill>
                      <a:srgbClr val="5B9BD5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40</a:t>
                      </a:r>
                    </a:p>
                  </a:txBody>
                  <a:tcPr marL="49302" marR="49302" marT="0" marB="0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12700" algn="ctr">
                      <a:solidFill>
                        <a:sysClr val="window" lastClr="FFFFFF"/>
                      </a:solidFill>
                    </a:lnT>
                    <a:lnB w="12700" algn="ctr">
                      <a:solidFill>
                        <a:sysClr val="window" lastClr="FFFFFF"/>
                      </a:solidFill>
                    </a:lnB>
                    <a:solidFill>
                      <a:srgbClr val="5B9BD5">
                        <a:tint val="20000"/>
                      </a:srgbClr>
                    </a:solidFill>
                  </a:tcPr>
                </a:tc>
              </a:tr>
              <a:tr h="813620"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</a:t>
                      </a:r>
                      <a:endParaRPr lang="ru-RU" sz="1400">
                        <a:latin typeface="Times New Roman"/>
                        <a:ea typeface="Calibri"/>
                        <a:cs typeface="Times New Roman"/>
                      </a:endParaRPr>
                    </a:p>
                  </a:txBody>
                  <a:tcPr marL="49302" marR="49302" marT="0" marB="0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12700" algn="ctr">
                      <a:solidFill>
                        <a:sysClr val="window" lastClr="FFFFFF"/>
                      </a:solidFill>
                    </a:lnT>
                    <a:lnB w="12700" algn="ctr">
                      <a:solidFill>
                        <a:sysClr val="window" lastClr="FFFFFF"/>
                      </a:solidFill>
                    </a:lnB>
                    <a:solidFill>
                      <a:srgbClr val="5B9BD5"/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Несоответствующее исполнение обязанностей строительного контроля</a:t>
                      </a:r>
                      <a:endParaRPr/>
                    </a:p>
                  </a:txBody>
                  <a:tcPr marL="49302" marR="49302" marT="0" marB="0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12700" algn="ctr">
                      <a:solidFill>
                        <a:sysClr val="window" lastClr="FFFFFF"/>
                      </a:solidFill>
                    </a:lnT>
                    <a:lnB w="12700" algn="ctr">
                      <a:solidFill>
                        <a:sysClr val="window" lastClr="FFFFFF"/>
                      </a:solidFill>
                    </a:lnB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just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ч. 1 ст. 53 Градостроительного кодекса Российской Федерации</a:t>
                      </a:r>
                    </a:p>
                  </a:txBody>
                  <a:tcPr marL="49302" marR="49302" marT="0" marB="0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12700" algn="ctr">
                      <a:solidFill>
                        <a:sysClr val="window" lastClr="FFFFFF"/>
                      </a:solidFill>
                    </a:lnT>
                    <a:lnB w="12700" algn="ctr">
                      <a:solidFill>
                        <a:sysClr val="window" lastClr="FFFFFF"/>
                      </a:solidFill>
                    </a:lnB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ч. 1 ст. 9.4 КоАП РФ</a:t>
                      </a:r>
                      <a:endParaRPr/>
                    </a:p>
                  </a:txBody>
                  <a:tcPr marL="49302" marR="49302" marT="0" marB="0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12700" algn="ctr">
                      <a:solidFill>
                        <a:sysClr val="window" lastClr="FFFFFF"/>
                      </a:solidFill>
                    </a:lnT>
                    <a:lnB w="12700" algn="ctr">
                      <a:solidFill>
                        <a:sysClr val="window" lastClr="FFFFFF"/>
                      </a:solidFill>
                    </a:lnB>
                    <a:solidFill>
                      <a:srgbClr val="5B9BD5">
                        <a:tint val="40000"/>
                      </a:srgbClr>
                    </a:solidFill>
                  </a:tcPr>
                </a:tc>
                <a:tc vMerge="1">
                  <a:txBody>
                    <a:bodyPr/>
                    <a:lstStyle/>
                    <a:p>
                      <a:pPr>
                        <a:defRPr/>
                      </a:pPr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36</a:t>
                      </a:r>
                    </a:p>
                  </a:txBody>
                  <a:tcPr marL="49302" marR="49302" marT="0" marB="0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12700" algn="ctr">
                      <a:solidFill>
                        <a:sysClr val="window" lastClr="FFFFFF"/>
                      </a:solidFill>
                    </a:lnT>
                    <a:lnB w="12700" algn="ctr">
                      <a:solidFill>
                        <a:sysClr val="window" lastClr="FFFFFF"/>
                      </a:solidFill>
                    </a:lnB>
                    <a:solidFill>
                      <a:srgbClr val="5B9BD5">
                        <a:tint val="4000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  <a:defRPr/>
                      </a:pPr>
                      <a:r>
                        <a:rPr lang="ru-RU" sz="1400">
                          <a:latin typeface="Times New Roman"/>
                          <a:cs typeface="Times New Roman"/>
                        </a:rPr>
                        <a:t>4</a:t>
                      </a:r>
                    </a:p>
                  </a:txBody>
                  <a:tcPr marL="49302" marR="49302" marT="0" marB="0">
                    <a:lnL w="12700" algn="ctr">
                      <a:solidFill>
                        <a:sysClr val="window" lastClr="FFFFFF"/>
                      </a:solidFill>
                    </a:lnL>
                    <a:lnR w="12700" algn="ctr">
                      <a:solidFill>
                        <a:sysClr val="window" lastClr="FFFFFF"/>
                      </a:solidFill>
                    </a:lnR>
                    <a:lnT w="12700" algn="ctr">
                      <a:solidFill>
                        <a:sysClr val="window" lastClr="FFFFFF"/>
                      </a:solidFill>
                    </a:lnT>
                    <a:lnB w="12700" algn="ctr">
                      <a:solidFill>
                        <a:sysClr val="window" lastClr="FFFFFF"/>
                      </a:solidFill>
                    </a:lnB>
                    <a:solidFill>
                      <a:srgbClr val="5B9BD5">
                        <a:tint val="4000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graphicFrame>
        <p:nvGraphicFramePr>
          <p:cNvPr id="1616326887" name="Диаграмма 161632688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92493923"/>
              </p:ext>
            </p:extLst>
          </p:nvPr>
        </p:nvGraphicFramePr>
        <p:xfrm>
          <a:off x="395535" y="260647"/>
          <a:ext cx="8463034" cy="619382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490066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ru-RU" sz="2400">
                <a:latin typeface="Times New Roman"/>
                <a:cs typeface="Times New Roman"/>
              </a:rPr>
              <a:t>Профилактическая работа за 2024 г.</a:t>
            </a: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>
            <p:ph type="tbl" idx="1"/>
          </p:nvPr>
        </p:nvGraphicFramePr>
        <p:xfrm>
          <a:off x="395536" y="764704"/>
          <a:ext cx="8229600" cy="63261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 bwMode="auto"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5818658"/>
          </a:xfrm>
        </p:spPr>
        <p:txBody>
          <a:bodyPr>
            <a:noAutofit/>
          </a:bodyPr>
          <a:lstStyle/>
          <a:p>
            <a:pPr indent="447675" algn="just">
              <a:defRPr/>
            </a:pPr>
            <a:r>
              <a:rPr lang="ru-RU" sz="1600">
                <a:latin typeface="Times New Roman"/>
                <a:cs typeface="Times New Roman"/>
              </a:rPr>
              <a:t>Приказом Министерства строительства и жилищно-коммунального хозяйства Российской Федерации от 22 августа 2024 г. № 540/пр перечень индикаторов риска нарушения обязательных требований по федеральному государственному строительному надзору, утвержденный приказом Министерства строительства и жилищно-коммунального хозяйства Российской Федерации от 21 декабря 2021 г. N 979/пр перечень индикаторов риска нарушения обязательных требований по федеральному государственному строительному надзору, утвержденный приказом Министерства строительства и жилищно-коммунального хозяйства Российской Федерации от 21 декабря 2021 г. №  979/пр дополнено пунктом 9 следующего содержания:</a:t>
            </a:r>
            <a:br>
              <a:rPr lang="ru-RU" sz="1600">
                <a:latin typeface="Times New Roman"/>
                <a:cs typeface="Times New Roman"/>
              </a:rPr>
            </a:br>
            <a:r>
              <a:rPr lang="ru-RU" sz="1600">
                <a:latin typeface="Times New Roman"/>
                <a:cs typeface="Times New Roman"/>
              </a:rPr>
              <a:t>«9. Размещение два и более раза в течение календарного года в реестре членов саморегулируемой организации в области инженерных изысканий, архитектурно-строительного проектирования, строительства, реконструкции, капитального ремонта, сноса объектов капитального строительства в соответствии со статьей 7.1 Федерального закона от 1 декабря 2007 г. N 315-ФЗ "О саморегулируемых организациях" (далее - Федеральный закон N 315-ФЗ) сведений о применении мер дисциплинарного воздействия, предусмотренных пунктами 1 - 3 части 4 статьи 10 Федерального закона N 315-ФЗ, в отношении члена саморегулируемой организации в области инженерных изысканий, архитектурно-строительного проектирования, строительства, реконструкции, капитального ремонта, сноса объектов капитального строительства или размещение в течение календарного года в указанном реестре сведений о применении мер дисциплинарного воздействия, предусмотренных пунктами 4, 5 части 4 статьи 10 Федерального закона N 315-ФЗ, в том числе приостановление права выполнять строительство, реконструкцию, снос объектов капитального строительства, за исключением решений о применении мер дисциплинарного воздействия, которые отменены в судебном порядке».</a:t>
            </a:r>
            <a:endParaRPr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 xmlns:m="http://schemas.openxmlformats.org/officeDocument/2006/math" xmlns:w="http://schemas.openxmlformats.org/wordprocessingml/2006/main">
      <p:transition advClick="1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35280" cy="1143000"/>
          </a:xfrm>
        </p:spPr>
        <p:txBody>
          <a:bodyPr>
            <a:noAutofit/>
          </a:bodyPr>
          <a:lstStyle/>
          <a:p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Федеральная служба по экологическому, технологическому и атомному надзору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400" b="1" dirty="0" smtClean="0">
                <a:latin typeface="Times New Roman" pitchFamily="18" charset="0"/>
                <a:cs typeface="Times New Roman" pitchFamily="18" charset="0"/>
              </a:rPr>
              <a:t>(Ростехнадзор)</a:t>
            </a:r>
            <a: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altLang="ru-RU" sz="14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altLang="ru-RU" sz="1400" b="1" dirty="0">
                <a:latin typeface="Times New Roman" pitchFamily="18" charset="0"/>
                <a:cs typeface="Times New Roman" pitchFamily="18" charset="0"/>
              </a:rPr>
              <a:t>Ленское управление Федеральной службы по экологическому, технологическому и атомному надзору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7200" y="1600200"/>
            <a:ext cx="8147248" cy="4525963"/>
          </a:xfrm>
        </p:spPr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endParaRPr lang="ru-RU" alt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alt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alt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Обзор правоприменительной практики контрольно-надзорной деятельности федерального государственного  надзора </a:t>
            </a:r>
            <a:r>
              <a:rPr lang="ru-RU" altLang="ru-RU" sz="2400" b="1" dirty="0">
                <a:latin typeface="Times New Roman" pitchFamily="18" charset="0"/>
                <a:cs typeface="Times New Roman" pitchFamily="18" charset="0"/>
              </a:rPr>
              <a:t>в области промышленной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безопасности </a:t>
            </a:r>
            <a:endParaRPr lang="ru-RU" altLang="ru-RU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за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2024 </a:t>
            </a:r>
            <a:r>
              <a:rPr lang="ru-RU" altLang="ru-RU" sz="2400" b="1" dirty="0" smtClean="0">
                <a:latin typeface="Times New Roman" pitchFamily="18" charset="0"/>
                <a:cs typeface="Times New Roman" pitchFamily="18" charset="0"/>
              </a:rPr>
              <a:t>год</a:t>
            </a:r>
          </a:p>
          <a:p>
            <a:pPr marL="4487863" indent="0">
              <a:buNone/>
              <a:defRPr/>
            </a:pPr>
            <a:endParaRPr lang="ru-RU" sz="1600" b="1" dirty="0" smtClean="0">
              <a:latin typeface="Times New Roman"/>
              <a:cs typeface="Times New Roman"/>
            </a:endParaRPr>
          </a:p>
          <a:p>
            <a:pPr marL="4487863" indent="0">
              <a:buNone/>
              <a:defRPr/>
            </a:pPr>
            <a:endParaRPr lang="ru-RU" sz="1600" b="1" dirty="0">
              <a:latin typeface="Times New Roman"/>
              <a:cs typeface="Times New Roman"/>
            </a:endParaRPr>
          </a:p>
          <a:p>
            <a:pPr marL="4487863" indent="0">
              <a:buNone/>
              <a:defRPr/>
            </a:pPr>
            <a:r>
              <a:rPr lang="ru-RU" sz="1600" b="1" dirty="0" smtClean="0">
                <a:latin typeface="Times New Roman"/>
                <a:cs typeface="Times New Roman"/>
              </a:rPr>
              <a:t>Докладчик</a:t>
            </a:r>
            <a:r>
              <a:rPr lang="ru-RU" sz="1600" b="1" dirty="0">
                <a:latin typeface="Times New Roman"/>
                <a:cs typeface="Times New Roman"/>
              </a:rPr>
              <a:t>:</a:t>
            </a:r>
            <a:endParaRPr lang="ru-RU" sz="1600" dirty="0"/>
          </a:p>
          <a:p>
            <a:pPr marL="4487863" indent="0">
              <a:buNone/>
              <a:defRPr/>
            </a:pPr>
            <a:r>
              <a:rPr lang="ru-RU" sz="1600" b="1" dirty="0">
                <a:latin typeface="Times New Roman"/>
                <a:cs typeface="Times New Roman"/>
              </a:rPr>
              <a:t>Начальник отдела по надзору за подъемными сооружениями и государственного строительного надзора</a:t>
            </a:r>
            <a:endParaRPr lang="ru-RU" sz="1600" dirty="0"/>
          </a:p>
          <a:p>
            <a:pPr marL="4487863" indent="0">
              <a:buNone/>
              <a:defRPr/>
            </a:pPr>
            <a:r>
              <a:rPr lang="ru-RU" sz="1600" b="1" dirty="0">
                <a:latin typeface="Times New Roman"/>
                <a:cs typeface="Times New Roman"/>
              </a:rPr>
              <a:t>С.В. </a:t>
            </a:r>
            <a:r>
              <a:rPr lang="ru-RU" sz="1600" b="1" dirty="0" err="1">
                <a:latin typeface="Times New Roman"/>
                <a:cs typeface="Times New Roman"/>
              </a:rPr>
              <a:t>Каморский</a:t>
            </a:r>
            <a:endParaRPr lang="ru-RU" sz="1600" dirty="0"/>
          </a:p>
          <a:p>
            <a:pPr marL="0" indent="0" algn="ctr">
              <a:buNone/>
            </a:pPr>
            <a:endParaRPr lang="ru-RU" altLang="ru-RU" sz="1600" b="1" dirty="0" smtClean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0" indent="0" algn="ctr">
              <a:buNone/>
            </a:pPr>
            <a:endParaRPr lang="ru-RU" sz="16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ru-RU" sz="1600" b="1" dirty="0" smtClean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ru-RU" altLang="ru-RU" sz="16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               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15040681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Arial"/>
        <a:cs typeface="Arial"/>
      </a:majorFont>
      <a:minorFont>
        <a:latin typeface="Calibri"/>
        <a:ea typeface="Arial"/>
        <a:cs typeface="Arial"/>
      </a:minorFont>
    </a:fontScheme>
    <a:fmtScheme name="Стандартная">
      <a:fillStyleLst>
        <a:solidFill>
          <a:schemeClr val="phClr"/>
        </a:solidFill>
        <a:gradFill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/>
        </a:gradFill>
        <a:gradFill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/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Arial"/>
      <a:cs typeface="Arial"/>
    </a:majorFont>
    <a:minorFont>
      <a:latin typeface="Calibri"/>
      <a:ea typeface="Arial"/>
      <a:cs typeface="Arial"/>
    </a:minorFont>
  </a:fontScheme>
  <a:fmtScheme name="Стандартная">
    <a:fillStyleLst>
      <a:solidFill>
        <a:schemeClr val="phClr"/>
      </a:solidFill>
      <a:gradFill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2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Arial"/>
      <a:cs typeface="Arial"/>
    </a:majorFont>
    <a:minorFont>
      <a:latin typeface="Calibri"/>
      <a:ea typeface="Arial"/>
      <a:cs typeface="Arial"/>
    </a:minorFont>
  </a:fontScheme>
  <a:fmtScheme name="Стандартная">
    <a:fillStyleLst>
      <a:solidFill>
        <a:schemeClr val="phClr"/>
      </a:solidFill>
      <a:gradFill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ppt/theme/themeOverride3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5B9BD5"/>
    </a:accent1>
    <a:accent2>
      <a:srgbClr val="ED7D31"/>
    </a:accent2>
    <a:accent3>
      <a:srgbClr val="A5A5A5"/>
    </a:accent3>
    <a:accent4>
      <a:srgbClr val="FFC000"/>
    </a:accent4>
    <a:accent5>
      <a:srgbClr val="4472C4"/>
    </a:accent5>
    <a:accent6>
      <a:srgbClr val="70AD47"/>
    </a:accent6>
    <a:hlink>
      <a:srgbClr val="0563C1"/>
    </a:hlink>
    <a:folHlink>
      <a:srgbClr val="954F72"/>
    </a:folHlink>
  </a:clrScheme>
  <a:fontScheme name="Стандартная">
    <a:majorFont>
      <a:latin typeface="Calibri Light"/>
      <a:ea typeface="Arial"/>
      <a:cs typeface="Arial"/>
    </a:majorFont>
    <a:minorFont>
      <a:latin typeface="Calibri"/>
      <a:ea typeface="Arial"/>
      <a:cs typeface="Arial"/>
    </a:minorFont>
  </a:fontScheme>
  <a:fmtScheme name="Стандартная">
    <a:fillStyleLst>
      <a:solidFill>
        <a:schemeClr val="phClr"/>
      </a:solidFill>
      <a:gradFill>
        <a:gsLst>
          <a:gs pos="0">
            <a:schemeClr val="phClr">
              <a:lumMod val="110000"/>
              <a:satMod val="105000"/>
              <a:tint val="67000"/>
            </a:schemeClr>
          </a:gs>
          <a:gs pos="50000">
            <a:schemeClr val="phClr">
              <a:lumMod val="105000"/>
              <a:satMod val="103000"/>
              <a:tint val="73000"/>
            </a:schemeClr>
          </a:gs>
          <a:gs pos="100000">
            <a:schemeClr val="phClr">
              <a:lumMod val="105000"/>
              <a:satMod val="109000"/>
              <a:tint val="81000"/>
            </a:schemeClr>
          </a:gs>
        </a:gsLst>
        <a:lin ang="5400000" scaled="0"/>
      </a:gradFill>
      <a:gradFill>
        <a:gsLst>
          <a:gs pos="0">
            <a:schemeClr val="phClr">
              <a:satMod val="103000"/>
              <a:lumMod val="102000"/>
              <a:tint val="94000"/>
            </a:schemeClr>
          </a:gs>
          <a:gs pos="50000">
            <a:schemeClr val="phClr">
              <a:satMod val="110000"/>
              <a:lumMod val="100000"/>
              <a:shade val="100000"/>
            </a:schemeClr>
          </a:gs>
          <a:gs pos="100000">
            <a:schemeClr val="phClr">
              <a:lumMod val="99000"/>
              <a:satMod val="120000"/>
              <a:shade val="78000"/>
            </a:schemeClr>
          </a:gs>
        </a:gsLst>
        <a:lin ang="5400000" scaled="0"/>
      </a:gradFill>
    </a:fillStyleLst>
    <a:lnStyleLst>
      <a:ln w="6350" cap="flat" cmpd="sng" algn="ctr">
        <a:solidFill>
          <a:schemeClr val="phClr"/>
        </a:solidFill>
        <a:prstDash val="solid"/>
        <a:miter lim="800000"/>
      </a:ln>
      <a:ln w="12700" cap="flat" cmpd="sng" algn="ctr">
        <a:solidFill>
          <a:schemeClr val="phClr"/>
        </a:solidFill>
        <a:prstDash val="solid"/>
        <a:miter lim="800000"/>
      </a:ln>
      <a:ln w="19050" cap="flat" cmpd="sng" algn="ctr">
        <a:solidFill>
          <a:schemeClr val="phClr"/>
        </a:solidFill>
        <a:prstDash val="solid"/>
        <a:miter lim="800000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</a:effectStyleLst>
    <a:bgFillStyleLst>
      <a:solidFill>
        <a:schemeClr val="phClr"/>
      </a:solidFill>
      <a:solidFill>
        <a:schemeClr val="phClr">
          <a:tint val="95000"/>
          <a:satMod val="170000"/>
        </a:schemeClr>
      </a:solidFill>
      <a:gradFill>
        <a:gsLst>
          <a:gs pos="0">
            <a:schemeClr val="phClr">
              <a:tint val="93000"/>
              <a:satMod val="150000"/>
              <a:shade val="98000"/>
              <a:lumMod val="102000"/>
            </a:schemeClr>
          </a:gs>
          <a:gs pos="50000">
            <a:schemeClr val="phClr">
              <a:tint val="98000"/>
              <a:satMod val="130000"/>
              <a:shade val="90000"/>
              <a:lumMod val="103000"/>
            </a:schemeClr>
          </a:gs>
          <a:gs pos="100000">
            <a:schemeClr val="phClr">
              <a:shade val="63000"/>
              <a:satMod val="120000"/>
            </a:schemeClr>
          </a:gs>
        </a:gsLst>
        <a:lin ang="5400000" scaled="0"/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TM10001106[[fn=Эмблема]]</Template>
  <TotalTime>8</TotalTime>
  <Words>1037</Words>
  <Application>Microsoft Office PowerPoint</Application>
  <DocSecurity>0</DocSecurity>
  <PresentationFormat>Экран (4:3)</PresentationFormat>
  <Paragraphs>228</Paragraphs>
  <Slides>22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6" baseType="lpstr">
      <vt:lpstr>Arial</vt:lpstr>
      <vt:lpstr>Calibri</vt:lpstr>
      <vt:lpstr>Times New Roman</vt:lpstr>
      <vt:lpstr>Тема Office</vt:lpstr>
      <vt:lpstr>Федеральная служба по экологическому, технологическому и атомному надзору (Ростехнадзор) Ленское управление Федеральной службы по экологическому, технологическому и атомному надзору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Профилактическая работа за 2024 г.</vt:lpstr>
      <vt:lpstr>Приказом Министерства строительства и жилищно-коммунального хозяйства Российской Федерации от 22 августа 2024 г. № 540/пр перечень индикаторов риска нарушения обязательных требований по федеральному государственному строительному надзору, утвержденный приказом Министерства строительства и жилищно-коммунального хозяйства Российской Федерации от 21 декабря 2021 г. N 979/пр перечень индикаторов риска нарушения обязательных требований по федеральному государственному строительному надзору, утвержденный приказом Министерства строительства и жилищно-коммунального хозяйства Российской Федерации от 21 декабря 2021 г. №  979/пр дополнено пунктом 9 следующего содержания: «9. Размещение два и более раза в течение календарного года в реестре членов саморегулируемой организации в области инженерных изысканий, архитектурно-строительного проектирования, строительства, реконструкции, капитального ремонта, сноса объектов капитального строительства в соответствии со статьей 7.1 Федерального закона от 1 декабря 2007 г. N 315-ФЗ "О саморегулируемых организациях" (далее - Федеральный закон N 315-ФЗ) сведений о применении мер дисциплинарного воздействия, предусмотренных пунктами 1 - 3 части 4 статьи 10 Федерального закона N 315-ФЗ, в отношении члена саморегулируемой организации в области инженерных изысканий, архитектурно-строительного проектирования, строительства, реконструкции, капитального ремонта, сноса объектов капитального строительства или размещение в течение календарного года в указанном реестре сведений о применении мер дисциплинарного воздействия, предусмотренных пунктами 4, 5 части 4 статьи 10 Федерального закона N 315-ФЗ, в том числе приостановление права выполнять строительство, реконструкцию, снос объектов капитального строительства, за исключением решений о применении мер дисциплинарного воздействия, которые отменены в судебном порядке».</vt:lpstr>
      <vt:lpstr>Федеральная служба по экологическому, технологическому и атомному надзору (Ростехнадзор) Ленское управление Федеральной службы по экологическому, технологическому и атомному надзору</vt:lpstr>
      <vt:lpstr>Презентация PowerPoint</vt:lpstr>
      <vt:lpstr>Презентация PowerPoint</vt:lpstr>
      <vt:lpstr>Количество проверок и выявленных нарушений  за 2023 и 2024 гг.</vt:lpstr>
      <vt:lpstr>Наиболее часто встречающиеся нарушения обязательных требований </vt:lpstr>
      <vt:lpstr>Презентация PowerPoint</vt:lpstr>
      <vt:lpstr>Профилактическая работа за 2024 г.</vt:lpstr>
      <vt:lpstr>Случаи причинения вреда (ущерба) охраняемым законом ценностям, выявленных источниках и факторах риска причинения вреда (ущерба)</vt:lpstr>
      <vt:lpstr>Презентация PowerPoint</vt:lpstr>
      <vt:lpstr>Надзор за объектами, на которых эксплуатируются опасные технические устройства зданий и сооружений (лифтов, подъёмных платформ для инвалидов, пассажирских конвейеров (движущихся пешеходных дорожек), эскалаторов, за исключением эскалаторов в метрополитенах)</vt:lpstr>
      <vt:lpstr>Презентация PowerPoint</vt:lpstr>
      <vt:lpstr>Презентация PowerPoint</vt:lpstr>
      <vt:lpstr>Презентация PowerPoint</vt:lpstr>
      <vt:lpstr>   </vt:lpstr>
    </vt:vector>
  </TitlesOfParts>
  <Manager/>
  <Company/>
  <LinksUpToDate>false</LinksUpToDate>
  <SharedDoc>false</SharedDoc>
  <HyperlinkBase/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subject/>
  <dc:creator>Роева Ирина Валерьевна</dc:creator>
  <cp:keywords/>
  <dc:description/>
  <cp:lastModifiedBy>Роева Ирина Валерьевна</cp:lastModifiedBy>
  <cp:revision>140</cp:revision>
  <dcterms:created xsi:type="dcterms:W3CDTF">2018-07-25T06:35:57Z</dcterms:created>
  <dcterms:modified xsi:type="dcterms:W3CDTF">2025-03-27T05:39:08Z</dcterms:modified>
  <cp:category/>
  <dc:identifier/>
  <cp:contentStatus/>
  <dc:language/>
  <cp:version/>
</cp:coreProperties>
</file>