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4" r:id="rId2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2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4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111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211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latin typeface="Times New Roman"/>
                <a:cs typeface="Times New Roman"/>
              </a:rPr>
              <a:t>Объекты ГСН</a:t>
            </a:r>
            <a:endParaRPr lang="ru-RU"/>
          </a:p>
        </c:rich>
      </c:tx>
      <c:layout>
        <c:manualLayout>
          <c:xMode val="edge"/>
          <c:yMode val="edge"/>
          <c:x val="0.40485449792447681"/>
          <c:y val="7.2198489739089336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prstGeom prst="rect">
          <a:avLst/>
        </a:prstGeom>
        <a:noFill/>
        <a:ln>
          <a:noFill/>
        </a:ln>
        <a:effectLst/>
      </c:spPr>
    </c:floor>
    <c:sideWall>
      <c:thickness val="0"/>
      <c:spPr>
        <a:prstGeom prst="rect">
          <a:avLst/>
        </a:prstGeom>
        <a:noFill/>
        <a:ln>
          <a:noFill/>
        </a:ln>
        <a:effectLst/>
      </c:spPr>
    </c:sideWall>
    <c:backWall>
      <c:thickness val="0"/>
      <c:spPr>
        <a:prstGeom prst="rect">
          <a:avLst/>
        </a:prstGeom>
        <a:noFill/>
        <a:ln>
          <a:noFill/>
        </a:ln>
        <a:effectLst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prstGeom prst="rect">
          <a:avLst/>
        </a:prstGeom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68288406412677"/>
          <c:y val="0.18647896856388391"/>
          <c:w val="0.22980225075767369"/>
          <c:h val="0.6401064335442743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683568" y="2780928"/>
      <a:ext cx="7797552" cy="3829767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Объекты ГСН</a:t>
            </a:r>
            <a:endParaRPr lang="ru-RU"/>
          </a:p>
        </c:rich>
      </c:tx>
      <c:layout>
        <c:manualLayout>
          <c:xMode val="edge"/>
          <c:yMode val="edge"/>
          <c:x val="0.37782588689373281"/>
          <c:y val="0"/>
        </c:manualLayout>
      </c:layout>
      <c:overlay val="0"/>
      <c:spPr>
        <a:prstGeom prst="rect">
          <a:avLst/>
        </a:prstGeom>
        <a:noFill/>
        <a:ln>
          <a:noFill/>
          <a:miter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prstGeom prst="rect">
          <a:avLst/>
        </a:prstGeom>
        <a:noFill/>
        <a:ln>
          <a:noFill/>
        </a:ln>
        <a:effectLst/>
      </c:spPr>
    </c:floor>
    <c:sideWall>
      <c:thickness val="0"/>
      <c:spPr>
        <a:prstGeom prst="rect">
          <a:avLst/>
        </a:prstGeom>
        <a:noFill/>
        <a:ln>
          <a:noFill/>
        </a:ln>
        <a:effectLst/>
      </c:spPr>
    </c:sideWall>
    <c:backWall>
      <c:thickness val="0"/>
      <c:spPr>
        <a:prstGeom prst="rect">
          <a:avLst/>
        </a:prstGeom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1.9539999999999998E-2"/>
          <c:y val="0.14910999999999999"/>
          <c:w val="0.96091000000000004"/>
          <c:h val="0.65893999999999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 ГСН</c:v>
                </c:pt>
              </c:strCache>
            </c:strRef>
          </c:tx>
          <c:dPt>
            <c:idx val="0"/>
            <c:bubble3D val="0"/>
            <c:explosion val="2"/>
            <c:spPr>
              <a:prstGeom prst="rect">
                <a:avLst/>
              </a:prstGeom>
              <a:solidFill>
                <a:srgbClr val="FFFF00"/>
              </a:solidFill>
              <a:ln w="28575" cmpd="dbl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rstGeom prst="rect">
                <a:avLst/>
              </a:prstGeom>
              <a:solidFill>
                <a:schemeClr val="accent3"/>
              </a:solidFill>
              <a:ln w="2540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prstGeom prst="rect">
                <a:avLst/>
              </a:prstGeom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prstGeom prst="rect">
                <a:avLst/>
              </a:prstGeom>
              <a:solidFill>
                <a:schemeClr val="accent5"/>
              </a:solidFill>
              <a:ln w="28575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5400000000000002E-3"/>
                  <c:y val="4.8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algn="ctr">
                      <a:defRPr lang="en-US" sz="2000" b="1" i="0" u="none" strike="noStrike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Times New Roman"/>
                        <a:ea typeface="+mn-ea"/>
                        <a:cs typeface="Times New Roman"/>
                      </a:defRPr>
                    </a:pPr>
                    <a:r>
                      <a:rPr lang="en-US"/>
                      <a:t>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8.2199999999999999E-3"/>
                  <c:y val="2.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2.3000000000000001E-4"/>
                  <c:y val="4.7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defRPr>
                    </a:pPr>
                    <a:r>
                      <a:rPr lang="en-US"/>
                      <a:t>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1.7749999999999998E-2"/>
                  <c:y val="2.7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defRPr>
                    </a:pPr>
                    <a:r>
                      <a:rPr lang="en-US"/>
                      <a:t>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>
                <c:manualLayout>
                  <c:x val="9.0579999999999994E-2"/>
                  <c:y val="-0.171119999999999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defRPr>
                    </a:pPr>
                    <a:r>
                      <a:rPr lang="en-US" dirty="0"/>
                      <a:t>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5"/>
              <c:layout>
                <c:manualLayout>
                  <c:x val="-7.5100000000000002E-3"/>
                  <c:y val="5.0090000000000003E-2"/>
                </c:manualLayout>
              </c:layout>
              <c:spPr>
                <a:noFill/>
                <a:ln>
                  <a:noFill/>
                </a:ln>
              </c:spPr>
              <c:txPr>
                <a:bodyPr rot="0" spcFirstLastPara="1" vertOverflow="ellipsis" vert="horz" wrap="square" lIns="38099" tIns="19049" rIns="38099" bIns="19049" anchor="ctr" anchorCtr="1">
                  <a:spAutoFit/>
                </a:bodyPr>
                <a:lstStyle/>
                <a:p>
                  <a:pPr>
                    <a:defRPr sz="18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>
                <c:manualLayout>
                  <c:x val="9.3900000000000008E-3"/>
                  <c:y val="2.3720000000000001E-2"/>
                </c:manualLayout>
              </c:layout>
              <c:spPr>
                <a:noFill/>
                <a:ln>
                  <a:noFill/>
                </a:ln>
              </c:spPr>
              <c:txPr>
                <a:bodyPr rot="0" spcFirstLastPara="1" vertOverflow="ellipsis" vert="horz" wrap="square" lIns="38099" tIns="19049" rIns="38099" bIns="19049" anchor="ctr" anchorCtr="1">
                  <a:spAutoFit/>
                </a:bodyPr>
                <a:lstStyle/>
                <a:p>
                  <a:pPr>
                    <a:defRPr sz="18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Автодороги</c:v>
                </c:pt>
                <c:pt idx="1">
                  <c:v>ГТС I и II класса</c:v>
                </c:pt>
                <c:pt idx="2">
                  <c:v>Авиа</c:v>
                </c:pt>
                <c:pt idx="3">
                  <c:v>ЖД</c:v>
                </c:pt>
                <c:pt idx="4">
                  <c:v>ОПО</c:v>
                </c:pt>
                <c:pt idx="5">
                  <c:v>Отходы</c:v>
                </c:pt>
                <c:pt idx="6">
                  <c:v>Уникальный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70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>
              <a:solidFill>
                <a:schemeClr val="tx1"/>
              </a:solidFill>
              <a:latin typeface="Times New Roman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611558" y="548679"/>
      <a:ext cx="7797552" cy="5557959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Количество проверок и нарушений в 2023 и 2024 гг.</a:t>
            </a:r>
          </a:p>
        </c:rich>
      </c:tx>
      <c:layout>
        <c:manualLayout>
          <c:xMode val="edge"/>
          <c:yMode val="edge"/>
          <c:x val="0.11046"/>
          <c:y val="1.0489999999999999E-2"/>
        </c:manualLayout>
      </c:layout>
      <c:overlay val="0"/>
      <c:spPr>
        <a:prstGeom prst="rect">
          <a:avLst/>
        </a:prstGeom>
        <a:noFill/>
        <a:ln>
          <a:noFill/>
          <a:miter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053E-2"/>
          <c:y val="8.5319999999999993E-2"/>
          <c:w val="0.91137000000000001"/>
          <c:h val="0.646970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spPr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9199999999999999E-3"/>
                  <c:y val="-3.23000000000000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77899999999999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219</c:v>
                </c:pt>
                <c:pt idx="1">
                  <c:v>223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Нарушения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vert="horz"/>
                  <a:lstStyle/>
                  <a:p>
                    <a:pPr>
                      <a:defRPr sz="2000"/>
                    </a:pPr>
                    <a:r>
                      <a:rPr lang="en-US"/>
                      <a:t>104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/>
              <c:tx>
                <c:rich>
                  <a:bodyPr rot="0" vert="horz"/>
                  <a:lstStyle/>
                  <a:p>
                    <a:pPr>
                      <a:defRPr sz="2000"/>
                    </a:pPr>
                    <a:r>
                      <a:rPr lang="en-US"/>
                      <a:t>320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104</c:v>
                </c:pt>
                <c:pt idx="1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6"/>
        <c:axId val="-857400800"/>
        <c:axId val="-857415488"/>
      </c:barChart>
      <c:catAx>
        <c:axId val="-8574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-857415488"/>
        <c:crosses val="autoZero"/>
        <c:auto val="1"/>
        <c:lblAlgn val="ctr"/>
        <c:lblOffset val="100"/>
        <c:noMultiLvlLbl val="0"/>
      </c:catAx>
      <c:valAx>
        <c:axId val="-857415488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-857400800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88"/>
          <c:y val="0.93742999999999999"/>
          <c:w val="0.51436999999999999"/>
          <c:h val="5.6030000000000003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xfrm>
      <a:off x="582068" y="188640"/>
      <a:ext cx="8136902" cy="6048670"/>
    </a:xfrm>
    <a:prstGeom prst="rect">
      <a:avLst/>
    </a:prstGeom>
    <a:noFill/>
    <a:ln>
      <a:noFill/>
    </a:ln>
    <a:effectLst/>
  </c:spPr>
  <c:txPr>
    <a:bodyPr/>
    <a:lstStyle/>
    <a:p>
      <a:pPr algn="ctr" defTabSz="914400">
        <a:spcBef>
          <a:spcPts val="0"/>
        </a:spcBef>
        <a:buNone/>
        <a:defRPr lang="ru-RU" sz="2400" b="1">
          <a:solidFill>
            <a:schemeClr val="tx1"/>
          </a:solidFill>
          <a:latin typeface="Times New Roman"/>
          <a:ea typeface="+mj-ea"/>
          <a:cs typeface="Times New Roman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spc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r>
              <a:rPr lang="ru-RU" sz="2400" b="1">
                <a:solidFill>
                  <a:schemeClr val="tx1"/>
                </a:solidFill>
              </a:rPr>
              <a:t>Количество и сумма штрафов в 2023 и 2024 гг.</a:t>
            </a:r>
            <a:endParaRPr lang="ru-RU"/>
          </a:p>
        </c:rich>
      </c:tx>
      <c:layout/>
      <c:overlay val="0"/>
      <c:spPr>
        <a:prstGeom prst="rect">
          <a:avLst/>
        </a:prstGeom>
        <a:noFill/>
        <a:ln>
          <a:noFill/>
          <a:miter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203E-2"/>
          <c:y val="8.0170000000000005E-2"/>
          <c:w val="0.93911"/>
          <c:h val="0.807239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</c:v>
                </c:pt>
              </c:strCache>
            </c:strRef>
          </c:tx>
          <c:spPr>
            <a:prstGeom prst="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defRPr>
                    </a:pPr>
                    <a:r>
                      <a:rPr lang="en-US"/>
                      <a:t>34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tx1"/>
                        </a:solidFill>
                      </a:rPr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Сумма, млн. руб</c:v>
                </c:pt>
              </c:strCache>
            </c:strRef>
          </c:tx>
          <c:spPr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0799999999999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9.99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8E-3"/>
                  <c:y val="-3.60699999999999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 formatCode="0.00">
                  <c:v>9.99</c:v>
                </c:pt>
                <c:pt idx="1">
                  <c:v>6.55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6"/>
        <c:axId val="-857412768"/>
        <c:axId val="-857411680"/>
      </c:barChart>
      <c:catAx>
        <c:axId val="-8574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-857411680"/>
        <c:crosses val="autoZero"/>
        <c:auto val="1"/>
        <c:lblAlgn val="ctr"/>
        <c:lblOffset val="100"/>
        <c:noMultiLvlLbl val="0"/>
      </c:catAx>
      <c:valAx>
        <c:axId val="-857411680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-857412768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447000000000002"/>
          <c:y val="0.11043"/>
          <c:w val="0.64258000000000004"/>
          <c:h val="5.5960000000000003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395535" y="260647"/>
      <a:ext cx="8463034" cy="6193827"/>
    </a:xfrm>
    <a:prstGeom prst="rect">
      <a:avLst/>
    </a:prstGeom>
    <a:noFill/>
    <a:ln>
      <a:noFill/>
    </a:ln>
    <a:effectLst/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5000000000001"/>
          <c:y val="9.2219999999999996E-2"/>
          <c:w val="0.57493000000000005"/>
          <c:h val="0.747909999999999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 bwMode="auto">
              <a:prstGeom prst="rect">
                <a:avLst/>
              </a:prstGeom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 bwMode="auto">
              <a:prstGeom prst="rect">
                <a:avLst/>
              </a:prstGeom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7777000000000001"/>
                  <c:y val="-5.224999999999999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Консультирование,  116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767"/>
                  <c:y val="-7.939999999999999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Информация на сайт ,  56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099000000000001"/>
                  <c:y val="-8.28399999999999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133"/>
                  <c:y val="-0.13220000000000001"/>
                </c:manualLayout>
              </c:layout>
              <c:tx>
                <c:rich>
                  <a:bodyPr rot="0" spcFirstLastPara="1" vertOverflow="clip" horzOverflow="clip" vert="horz" wrap="square" lIns="38099" tIns="19049" rIns="38099" bIns="19049" anchor="ctr" anchorCtr="1">
                    <a:noAutofit/>
                  </a:bodyPr>
                  <a:lstStyle/>
                  <a:p>
                    <a:pPr>
                      <a:defRPr sz="1200" b="0" i="0" u="none" strike="noStrike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/>
                      <a:t>Публичные мероприятия,  3</a:t>
                    </a:r>
                  </a:p>
                </c:rich>
              </c:tx>
              <c:spPr bwMode="auto"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  <a:alpha val="91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099" tIns="19049" rIns="38099" bIns="19049" anchor="ctr" anchorCtr="1">
                  <a:noAutofit/>
                </a:bodyPr>
                <a:lstStyle/>
                <a:p>
                  <a:pPr>
                    <a:defRPr sz="1200" b="0" i="0" u="none" strike="noStrike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4"/>
              <c:layout>
                <c:manualLayout>
                  <c:x val="-2.1950000000000001E-2"/>
                  <c:y val="-0.1437499999999999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Предостережения,  39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 bwMode="auto"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  <a:alpha val="91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Консультирование</c:v>
                </c:pt>
                <c:pt idx="1">
                  <c:v>Информация на сайт </c:v>
                </c:pt>
                <c:pt idx="2">
                  <c:v>Профилактические визиты</c:v>
                </c:pt>
                <c:pt idx="3">
                  <c:v>Публичные мероприятия</c:v>
                </c:pt>
                <c:pt idx="4">
                  <c:v>Предостережения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94</c:v>
                </c:pt>
                <c:pt idx="1">
                  <c:v>50</c:v>
                </c:pt>
                <c:pt idx="2">
                  <c:v>4</c:v>
                </c:pt>
                <c:pt idx="3">
                  <c:v>2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639999999999994E-2"/>
          <c:y val="0.85328000000000004"/>
          <c:w val="0.89387000000000005"/>
          <c:h val="7.9149999999999998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395536" y="764704"/>
      <a:ext cx="8229600" cy="6326163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8926800816565E-2"/>
          <c:y val="1.8741101542210811E-2"/>
          <c:w val="0.93713971517449213"/>
          <c:h val="0.78865203212090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Нарушения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500 т.р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30 </a:t>
                    </a:r>
                    <a:r>
                      <a:rPr lang="ru-RU" dirty="0" err="1" smtClean="0"/>
                      <a:t>т.р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82106240"/>
        <c:axId val="-582117120"/>
      </c:barChart>
      <c:catAx>
        <c:axId val="-58210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82117120"/>
        <c:crosses val="autoZero"/>
        <c:auto val="1"/>
        <c:lblAlgn val="ctr"/>
        <c:lblOffset val="100"/>
        <c:noMultiLvlLbl val="0"/>
      </c:catAx>
      <c:valAx>
        <c:axId val="-58211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821062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6079116846505296"/>
          <c:y val="0.88645687116752825"/>
          <c:w val="0.46452877418100513"/>
          <c:h val="0.11354312883247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5000000000001"/>
          <c:y val="9.2219999999999996E-2"/>
          <c:w val="0.57493000000000005"/>
          <c:h val="0.747909999999999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 bwMode="auto">
              <a:prstGeom prst="rect">
                <a:avLst/>
              </a:prstGeom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 bwMode="auto">
              <a:prstGeom prst="rect">
                <a:avLst/>
              </a:prstGeom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690580344123652"/>
                  <c:y val="-9.24007174649151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Консультирование,  </a:t>
                    </a:r>
                    <a:r>
                      <a:rPr lang="ru-RU" dirty="0" smtClean="0"/>
                      <a:t>72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34662061339554778"/>
                  <c:y val="-2.1992794052255689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u="none" strike="noStrike" baseline="0" dirty="0" smtClean="0">
                        <a:effectLst/>
                      </a:rPr>
                      <a:t>Информирование организаций</a:t>
                    </a:r>
                    <a:r>
                      <a:rPr lang="ru-RU" sz="1200" b="1" i="0" u="none" strike="noStrike" baseline="0" dirty="0" smtClean="0"/>
                      <a:t> 2000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7221177213959366"/>
                  <c:y val="-5.2726905708879182E-2"/>
                </c:manualLayout>
              </c:layout>
              <c:tx>
                <c:rich>
                  <a:bodyPr/>
                  <a:lstStyle/>
                  <a:p>
                    <a:fld id="{F10400DE-0D77-4FAE-BAA1-3703F4F0450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, </a:t>
                    </a:r>
                    <a:r>
                      <a:rPr lang="ru-RU" baseline="0" dirty="0" smtClean="0"/>
                      <a:t>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5608304170312043"/>
                  <c:y val="-0.11814728770030111"/>
                </c:manualLayout>
              </c:layout>
              <c:tx>
                <c:rich>
                  <a:bodyPr rot="0" spcFirstLastPara="1" vertOverflow="clip" horzOverflow="clip" vert="horz" wrap="square" lIns="38099" tIns="19049" rIns="38099" bIns="19049" anchor="ctr" anchorCtr="1">
                    <a:noAutofit/>
                  </a:bodyPr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i="0" u="none" strike="noStrike" baseline="0" dirty="0" smtClean="0">
                        <a:effectLst/>
                      </a:rPr>
                      <a:t>Обобщение правоприменительной практики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 </a:t>
                    </a:r>
                    <a:r>
                      <a: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</a:p>
                </c:rich>
              </c:tx>
              <c:spPr bwMode="auto"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  <a:alpha val="91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099" tIns="19049" rIns="38099" bIns="19049" anchor="ctr" anchorCtr="1">
                  <a:no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851062020025274"/>
                      <c:h val="8.913428250267974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0065373772722858"/>
                  <c:y val="-0.143750010867566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Предостережения,  </a:t>
                    </a:r>
                    <a:r>
                      <a:rPr lang="ru-RU" dirty="0" smtClean="0"/>
                      <a:t>32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</c:extLst>
            </c:dLbl>
            <c:spPr bwMode="auto"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  <a:alpha val="91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Консультирование</c:v>
                </c:pt>
                <c:pt idx="1">
                  <c:v>Информирование организаций</c:v>
                </c:pt>
                <c:pt idx="2">
                  <c:v>Профилактические визиты</c:v>
                </c:pt>
                <c:pt idx="3">
                  <c:v> обобщение правоприменительной практики </c:v>
                </c:pt>
                <c:pt idx="4">
                  <c:v>Предостережения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</c:v>
                </c:pt>
                <c:pt idx="1">
                  <c:v>150</c:v>
                </c:pt>
                <c:pt idx="2">
                  <c:v>15</c:v>
                </c:pt>
                <c:pt idx="3">
                  <c:v>7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639999999999994E-2"/>
          <c:y val="0.85328000000000004"/>
          <c:w val="0.89387000000000005"/>
          <c:h val="7.9149999999999998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395536" y="764704"/>
      <a:ext cx="8229600" cy="6326163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 userDrawn="1">
  <p:cSld name="Заголовок и таблиц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 bwMode="auto">
          <a:xfrm>
            <a:off x="457200" y="1600200"/>
            <a:ext cx="8229600" cy="4525963"/>
          </a:xfrm>
        </p:spPr>
        <p:txBody>
          <a:bodyPr/>
          <a:lstStyle/>
          <a:p>
            <a:pPr lvl="0"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7635-F0E7-4C64-AF6F-EE108F91192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 amt="30000"/>
            <a:lum/>
          </a:blip>
          <a:srcRect l="6896" r="6896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400" b="1">
                <a:latin typeface="Times New Roman"/>
                <a:cs typeface="Times New Roman"/>
              </a:rPr>
              <a:t>Федеральная служба по экологическому, технологическому и атомному надзору</a:t>
            </a:r>
            <a:r>
              <a:rPr lang="ru-RU" sz="1400">
                <a:latin typeface="Times New Roman"/>
                <a:cs typeface="Times New Roman"/>
              </a:rPr>
              <a:t/>
            </a:r>
            <a:br>
              <a:rPr lang="ru-RU" sz="1400">
                <a:latin typeface="Times New Roman"/>
                <a:cs typeface="Times New Roman"/>
              </a:rPr>
            </a:br>
            <a:r>
              <a:rPr lang="ru-RU" sz="1400" b="1">
                <a:latin typeface="Times New Roman"/>
                <a:cs typeface="Times New Roman"/>
              </a:rPr>
              <a:t>(Ростехнадзор)</a:t>
            </a:r>
            <a:r>
              <a:rPr lang="ru-RU" sz="1400">
                <a:latin typeface="Times New Roman"/>
                <a:cs typeface="Times New Roman"/>
              </a:rPr>
              <a:t/>
            </a:r>
            <a:br>
              <a:rPr lang="ru-RU" sz="1400">
                <a:latin typeface="Times New Roman"/>
                <a:cs typeface="Times New Roman"/>
              </a:rPr>
            </a:br>
            <a:r>
              <a:rPr lang="ru-RU" sz="1400" b="1">
                <a:latin typeface="Times New Roman"/>
                <a:cs typeface="Times New Roman"/>
              </a:rPr>
              <a:t>Ленское управление Федеральной службы по экологическому, технологическому и атомному надзору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11560" y="1600200"/>
            <a:ext cx="7992888" cy="463711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  <a:defRPr/>
            </a:pPr>
            <a:endParaRPr lang="ru-RU" sz="1600" b="1" dirty="0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 sz="1600" b="1" dirty="0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 sz="1600" b="1" dirty="0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r>
              <a:rPr lang="ru-RU" sz="2400" b="1" dirty="0">
                <a:latin typeface="Times New Roman"/>
                <a:cs typeface="Times New Roman"/>
              </a:rPr>
              <a:t>АНАЛИЗ ПРАВОПРИМЕНИТЕЛЬНОЙ ПРАКТИКИ КОНТРОЛЬНО-НАДЗОРНОЙ ДЕЯТЕЛЬНОСТИ ПО НАДЗОРУ ЗА ОБЪЕКТАМИ В СФЕРЕ ГОСУДАРСТВЕННОГО СТРОИТЕЛЬНОГО НАДЗОРА </a:t>
            </a:r>
            <a:endParaRPr dirty="0"/>
          </a:p>
          <a:p>
            <a:pPr marL="0" indent="0" algn="ctr">
              <a:buNone/>
              <a:defRPr/>
            </a:pPr>
            <a:r>
              <a:rPr lang="ru-RU" sz="2400" b="1" dirty="0">
                <a:latin typeface="Times New Roman"/>
                <a:cs typeface="Times New Roman"/>
              </a:rPr>
              <a:t>ЗА 2024 ГОД</a:t>
            </a:r>
            <a:endParaRPr dirty="0"/>
          </a:p>
          <a:p>
            <a:pPr marL="0" indent="0" algn="ctr">
              <a:buNone/>
              <a:defRPr/>
            </a:pPr>
            <a:endParaRPr lang="ru-RU" sz="16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ru-RU" sz="1600" b="1" dirty="0">
              <a:solidFill>
                <a:srgbClr val="FF0000"/>
              </a:solidFill>
            </a:endParaRPr>
          </a:p>
          <a:p>
            <a:pPr marL="4487863" indent="0">
              <a:buNone/>
              <a:defRPr/>
            </a:pPr>
            <a:r>
              <a:rPr lang="ru-RU" sz="1600" b="1" dirty="0">
                <a:latin typeface="Times New Roman"/>
                <a:cs typeface="Times New Roman"/>
              </a:rPr>
              <a:t>                                                                                               </a:t>
            </a:r>
            <a:r>
              <a:rPr lang="ru-RU" sz="1700" b="1" dirty="0">
                <a:latin typeface="Times New Roman"/>
                <a:cs typeface="Times New Roman"/>
              </a:rPr>
              <a:t>Докладчик:</a:t>
            </a:r>
            <a:endParaRPr dirty="0"/>
          </a:p>
          <a:p>
            <a:pPr marL="4487863" indent="0">
              <a:buNone/>
              <a:defRPr/>
            </a:pPr>
            <a:r>
              <a:rPr lang="ru-RU" sz="1700" b="1" dirty="0">
                <a:latin typeface="Times New Roman"/>
                <a:cs typeface="Times New Roman"/>
              </a:rPr>
              <a:t>Начальник отдела по надзору за подъемными сооружениями и государственного строительного надзора</a:t>
            </a:r>
            <a:endParaRPr dirty="0"/>
          </a:p>
          <a:p>
            <a:pPr marL="4487863" indent="0">
              <a:buNone/>
              <a:defRPr/>
            </a:pPr>
            <a:r>
              <a:rPr lang="ru-RU" sz="1700" b="1" dirty="0">
                <a:latin typeface="Times New Roman"/>
                <a:cs typeface="Times New Roman"/>
              </a:rPr>
              <a:t>С.В. </a:t>
            </a:r>
            <a:r>
              <a:rPr lang="ru-RU" sz="1700" b="1" dirty="0" err="1">
                <a:latin typeface="Times New Roman"/>
                <a:cs typeface="Times New Roman"/>
              </a:rPr>
              <a:t>Каморский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08912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Федеральный государственный надзор в области промышленной безопасности на основании Федерального закона № 116-ФЗ «О промышленной безопасности опасных производственных объектов»; Федеральных норм и правил в области промышленной безопасности «Правила безопасности опасных производственных объектов, на которых используются подъемные сооружения», утвержденные приказом Ростехнадзора 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461;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248-ФЗ «О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Федерации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Отделом осуществляется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надзор в области промышленной безопасности по Республике Саха (Якутия).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1 января 2025 года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поднадзорных организаций, эксплуатирующих подъемные сооружения –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 –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546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технических устройств на ОПО составляет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2474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которых </a:t>
            </a:r>
            <a:r>
              <a:rPr lang="x-non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1617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857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импортного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33060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проверок и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 нарушений 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2023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2024 гг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/>
          </p:nvPr>
        </p:nvGraphicFramePr>
        <p:xfrm>
          <a:off x="611560" y="1143000"/>
          <a:ext cx="8229600" cy="495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41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0"/>
            <a:ext cx="8568952" cy="1988841"/>
          </a:xfrm>
        </p:spPr>
        <p:txBody>
          <a:bodyPr>
            <a:normAutofit/>
          </a:bodyPr>
          <a:lstStyle/>
          <a:p>
            <a:pPr algn="just"/>
            <a:r>
              <a:rPr lang="ru-RU" altLang="ru-RU" sz="2400" b="1" dirty="0" smtClean="0">
                <a:latin typeface="Times New Roman" pitchFamily="18" charset="0"/>
              </a:rPr>
              <a:t>Наиболее </a:t>
            </a:r>
            <a:r>
              <a:rPr lang="ru-RU" altLang="ru-RU" sz="2400" b="1" dirty="0">
                <a:latin typeface="Times New Roman" pitchFamily="18" charset="0"/>
              </a:rPr>
              <a:t>часто встречающиеся нарушения обязательных требований</a:t>
            </a:r>
            <a:br>
              <a:rPr lang="ru-RU" altLang="ru-RU" sz="2400" b="1" dirty="0">
                <a:latin typeface="Times New Roman" pitchFamily="18" charset="0"/>
              </a:rPr>
            </a:br>
            <a:endParaRPr lang="ru-RU" altLang="ru-RU" sz="2200" dirty="0" smtClean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3529" y="1196753"/>
          <a:ext cx="8712968" cy="5403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2736303"/>
                <a:gridCol w="1512168"/>
                <a:gridCol w="1008112"/>
                <a:gridCol w="1656184"/>
                <a:gridCol w="792088"/>
                <a:gridCol w="648073"/>
              </a:tblGrid>
              <a:tr h="1277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нарушений обязательных требований</a:t>
                      </a: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акт, устанавливающий обязательные требования</a:t>
                      </a: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нарушение обязательных требований</a:t>
                      </a: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причины нарушений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случаев за отчетный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случаев за период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49302" marR="49302" marT="0" marB="0" anchor="ctr"/>
                </a:tc>
              </a:tr>
              <a:tr h="4123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 полной мере осуществляется производственный контроль за соблюдением требований промышленной безопасности.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ч.1 ст.9 п 1. ст. 11 Федерального закона от 21 июля 1997 г. №116-ФЗ п. 10 Постановление Правительства РФ от 18 декабря 2020 г. № 2168.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9.1 КоАП РФ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Недостаточный контроль со стороны руководства, низкая исполнительская дисциплина, несоблюдение требований федерального законодательства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07504" y="116632"/>
          <a:ext cx="8928993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67"/>
                <a:gridCol w="2508973"/>
                <a:gridCol w="1844832"/>
                <a:gridCol w="1033107"/>
                <a:gridCol w="1549661"/>
                <a:gridCol w="959312"/>
                <a:gridCol w="664141"/>
              </a:tblGrid>
              <a:tr h="1552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нарушений обязательных требований</a:t>
                      </a: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акт, устанавливающий обязательные требования</a:t>
                      </a: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нарушение обязательных требований</a:t>
                      </a: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причины нарушений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случаев за отчетный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случаев за период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49302" marR="49302" marT="0" marB="0" anchor="ctr"/>
                </a:tc>
              </a:tr>
              <a:tr h="5000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9302" marR="4930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грузоподъёмных механизмов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выявленными в процессе эксплуатации дефектами (трещинами, деформациями, неисправными приборами и устройствами безопасности, неисправности и аварийное состояние канатов, их креплений, и др.). Непринятие своевременных мер по устранению выявленных дефектов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контроля со стороны руководителей предприятий за выявлением и профилактикой нарушений при проведении проверок ответственными лицами и службами производственного контроля.</a:t>
                      </a:r>
                    </a:p>
                    <a:p>
                      <a:pPr algn="l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ч.1 ст.9 п 1. ст. 11 Федерального закона от 21 июля 1997 г. №116-ФЗ п. 10 Постановление Правительства РФ от 18 декабря 2020 г. </a:t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2168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 Федерального закона №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116-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ФЗ от 21.07.1997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251 Приказа Ростехнадзора от 26.11.2020 N 461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9.1 КоАП РФ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Недостаточный контроль со стороны руководства, низкая исполнительская дисциплина, несоблюдение требований федерального законодательства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302" marR="493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86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Профилактическая работа за 2024 г.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395536" y="764704"/>
          <a:ext cx="8229600" cy="632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1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причинения вреда (ущерба) охраняемым законом ценностям, выявленных источниках и факторах риска причинения вреда (ущерба)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340768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 и травматизма на производственных объектах зарегистрировано не было.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54868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en-US" dirty="0" smtClean="0"/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от 22.01.2024 N 16 внесены изменения в ФНП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опасных производственных объектов, на которых используются подъемные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сооружения»,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утверждённые приказом Ростехнадзора от 26.11.2020 N 461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Утратившими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признаны нормы, содержащиеся в пунктах 143, 144 и 145 Правил и касающиеся необходимости учёта подъёмных сооружений.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5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12974"/>
          </a:xfrm>
        </p:spPr>
        <p:txBody>
          <a:bodyPr>
            <a:no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объектами, на которых эксплуатируются опасные технические устройства зданий и сооружений (лифтов, подъёмных платформ для инвалидов, пассажирских конвейеров (движущихся пешеходных дорожек), эскалаторов, за исключением эскалаторов в метрополитенах)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36912"/>
            <a:ext cx="864096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Поднадзорных организаций, эксплуатирующих опасные технические устройства лифты, эскалаторы, подъемные платформы для инвалидов, пассажирские конвейеры (движущиеся пешеходные дорожки), эскалаторов, за исключением эскалаторов в метрополитенах – 182. В составе этих организаций эксплуатируются 2683 опасных технических устройства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66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8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проведено 6 внеплановых контрольных (надзорных) мероприятий, согласованных с органами прокуратуры.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Входе проверок выявлено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нарушений обязательных требований.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 дела направленным Управлением в суд, назначено 5 административных наказаний, из них: 3 приостановка технических устройств, 2 штрафа на сумму 600 тыс. рублей.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поступившим сведениям, о неисправности лифтового оборудования, проведены 2 выездных обследования без взаимодействия с контролируемым лицом по месту нахождения объекта контроля. </a:t>
            </a:r>
          </a:p>
        </p:txBody>
      </p:sp>
    </p:spTree>
    <p:extLst>
      <p:ext uri="{BB962C8B-B14F-4D97-AF65-F5344CB8AC3E}">
        <p14:creationId xmlns:p14="http://schemas.microsoft.com/office/powerpoint/2010/main" val="25278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11560" y="1412776"/>
            <a:ext cx="7920880" cy="4680520"/>
          </a:xfrm>
        </p:spPr>
        <p:txBody>
          <a:bodyPr>
            <a:noAutofit/>
          </a:bodyPr>
          <a:lstStyle/>
          <a:p>
            <a:pPr marL="0" indent="442913" algn="just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Управлением осуществляется Федеральный государственный строительный надзор на основании «Положения о федеральном государственном строительном надзоре», утвержденного Постановлением Правительства Российской Федерации от 30 июня 2021 года № 1087, Градостроительного кодекса Российской Федерации и Федерального закона от 31.07.2020 № 248-ФЗ «О государственном контроле (надзоре) и муниципальном контроле в Российской Федерации».</a:t>
            </a:r>
            <a:endParaRPr lang="ru-RU"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75134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 внимание на изменения в законодательстве вступившие в силу с 1 сентября 2024 года Постановление Правительства РФ от 20.10.2023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1744 «Об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метрополитенах» взамен утратившему силу постановления Правительства Российской Федерации от 24 июня 2017 г.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743 «Об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метрополитенах».</a:t>
            </a:r>
          </a:p>
        </p:txBody>
      </p:sp>
    </p:spTree>
    <p:extLst>
      <p:ext uri="{BB962C8B-B14F-4D97-AF65-F5344CB8AC3E}">
        <p14:creationId xmlns:p14="http://schemas.microsoft.com/office/powerpoint/2010/main" val="162441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риска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выводе отработавшего назначенный срок службы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лифта.</a:t>
            </a:r>
          </a:p>
          <a:p>
            <a:pPr marL="342900" indent="-342900">
              <a:buAutoNum type="arabicPeriod" startAt="2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реестре опасных технических устройств здания и сооружения сведений об опасном техническом устройстве здания и сооружения, установленном на объекте капитального строительства, более 20 рабочих дней со дня ввода такого объекта капитального строительства в эксплуатацию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 startAt="3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выводе отработавшего назначенный срок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лифта из эксплуатации</a:t>
            </a:r>
          </a:p>
          <a:p>
            <a:pPr marL="342900" indent="-342900">
              <a:buAutoNum type="arabicPeriod" startAt="3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и более обращений граждан, содержащих сведения об увеличенной нагрузке на лифт в связи с выводом из эксплуатации иных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лифтов.</a:t>
            </a:r>
          </a:p>
          <a:p>
            <a:pPr marL="342900" indent="-342900">
              <a:buFontTx/>
              <a:buAutoNum type="arabicPeriod" startAt="3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 более раз в течение 1 месяца сведений об эксплуатации лифта при наличии одного из следующих отклонений: подтеки масла в кабине, непреднамеренные рывки при движении кабины, непреднамеренные удары при движении кабины, горизонтальное покачивание кабины. </a:t>
            </a:r>
          </a:p>
          <a:p>
            <a:pPr marL="342900" indent="-342900">
              <a:buAutoNum type="arabicPeriod" startAt="3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65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>
                <a:latin typeface="Times New Roman"/>
                <a:cs typeface="Times New Roman"/>
              </a:rPr>
              <a:t/>
            </a:r>
            <a:br>
              <a:rPr lang="ru-RU" sz="2700" b="1">
                <a:latin typeface="Times New Roman"/>
                <a:cs typeface="Times New Roman"/>
              </a:rPr>
            </a:br>
            <a:r>
              <a:rPr lang="ru-RU" sz="2700" b="1">
                <a:latin typeface="Times New Roman"/>
                <a:cs typeface="Times New Roman"/>
              </a:rPr>
              <a:t/>
            </a:r>
            <a:br>
              <a:rPr lang="ru-RU" sz="2700" b="1">
                <a:latin typeface="Times New Roman"/>
                <a:cs typeface="Times New Roman"/>
              </a:rPr>
            </a:br>
            <a:r>
              <a:rPr lang="ru-RU" b="1">
                <a:latin typeface="Times New Roman"/>
                <a:cs typeface="Times New Roman"/>
              </a:rPr>
              <a:t/>
            </a:r>
            <a:br>
              <a:rPr lang="ru-RU" b="1">
                <a:latin typeface="Times New Roman"/>
                <a:cs typeface="Times New Roman"/>
              </a:rPr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 sz="2800" b="1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 sz="2800" b="1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СПАСИБО ЗА ВНИМАНИЕ!</a:t>
            </a:r>
            <a:br>
              <a:rPr lang="ru-RU" sz="2800" b="1">
                <a:latin typeface="Times New Roman"/>
                <a:cs typeface="Times New Roman"/>
              </a:rPr>
            </a:br>
            <a:endParaRPr lang="ru-RU" sz="2800" b="1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r>
              <a:rPr lang="ru-RU" sz="2000" b="1">
                <a:latin typeface="Times New Roman"/>
                <a:cs typeface="Times New Roman"/>
              </a:rPr>
              <a:t>Начальник отдела по надзору за подъемными сооружениями и государственного строительного надзора</a:t>
            </a:r>
            <a:endParaRPr/>
          </a:p>
          <a:p>
            <a:pPr marL="457200" lvl="1" indent="0" algn="ctr">
              <a:buNone/>
              <a:defRPr/>
            </a:pPr>
            <a:endParaRPr lang="ru-RU" sz="2000" b="1">
              <a:latin typeface="Times New Roman"/>
              <a:cs typeface="Times New Roman"/>
            </a:endParaRPr>
          </a:p>
          <a:p>
            <a:pPr marL="457200" lvl="1" indent="0" algn="ctr">
              <a:buNone/>
              <a:defRPr/>
            </a:pPr>
            <a:r>
              <a:rPr lang="ru-RU" sz="2000" b="1">
                <a:latin typeface="Times New Roman"/>
                <a:cs typeface="Times New Roman"/>
              </a:rPr>
              <a:t>Каморский Степан Владимирович</a:t>
            </a:r>
            <a:endParaRPr lang="ru-RU"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683568" y="2780928"/>
          <a:ext cx="7797552" cy="3829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995098"/>
              </p:ext>
            </p:extLst>
          </p:nvPr>
        </p:nvGraphicFramePr>
        <p:xfrm>
          <a:off x="611558" y="548679"/>
          <a:ext cx="7797552" cy="555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67544" y="404664"/>
            <a:ext cx="8229600" cy="324036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600">
                <a:latin typeface="Times New Roman"/>
                <a:cs typeface="Times New Roman"/>
              </a:rPr>
              <a:t>         </a:t>
            </a:r>
            <a:endParaRPr/>
          </a:p>
          <a:p>
            <a:pPr marL="0" indent="0" algn="just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        </a:t>
            </a:r>
            <a:endParaRPr lang="ru-RU"/>
          </a:p>
        </p:txBody>
      </p:sp>
      <p:sp>
        <p:nvSpPr>
          <p:cNvPr id="4" name="Объект 2"/>
          <p:cNvSpPr txBox="1"/>
          <p:nvPr/>
        </p:nvSpPr>
        <p:spPr bwMode="auto">
          <a:xfrm>
            <a:off x="899592" y="3717032"/>
            <a:ext cx="3024336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  <a:defRPr/>
            </a:pPr>
            <a:endParaRPr lang="ru-RU" sz="2800"/>
          </a:p>
        </p:txBody>
      </p:sp>
      <p:graphicFrame>
        <p:nvGraphicFramePr>
          <p:cNvPr id="964311438" name="Диаграмма 964311437"/>
          <p:cNvGraphicFramePr>
            <a:graphicFrameLocks/>
          </p:cNvGraphicFramePr>
          <p:nvPr/>
        </p:nvGraphicFramePr>
        <p:xfrm>
          <a:off x="582068" y="188640"/>
          <a:ext cx="8136902" cy="604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8313" y="266381"/>
            <a:ext cx="8496175" cy="1074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>
              <a:lnSpc>
                <a:spcPct val="90000"/>
              </a:lnSpc>
              <a:spcBef>
                <a:spcPts val="0"/>
              </a:spcBef>
              <a:buNone/>
              <a:defRPr sz="3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400" b="1">
                <a:latin typeface="Times New Roman"/>
              </a:rPr>
              <a:t>Наиболее часто встречающиеся нарушения обязательных требований</a:t>
            </a:r>
            <a:br>
              <a:rPr lang="ru-RU" sz="2400" b="1">
                <a:latin typeface="Times New Roman"/>
              </a:rPr>
            </a:br>
            <a:endParaRPr lang="ru-RU" sz="220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/>
          </p:cNvGraphicFramePr>
          <p:nvPr/>
        </p:nvGraphicFramePr>
        <p:xfrm>
          <a:off x="483172" y="1412776"/>
          <a:ext cx="8496174" cy="5149724"/>
        </p:xfrm>
        <a:graphic>
          <a:graphicData uri="http://schemas.openxmlformats.org/drawingml/2006/table">
            <a:tbl>
              <a:tblPr firstRow="1" firstCol="1" bandRow="1"/>
              <a:tblGrid>
                <a:gridCol w="481432"/>
                <a:gridCol w="2383260"/>
                <a:gridCol w="1440160"/>
                <a:gridCol w="1152128"/>
                <a:gridCol w="1152128"/>
                <a:gridCol w="936104"/>
                <a:gridCol w="950962"/>
              </a:tblGrid>
              <a:tr h="1448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Описание нарушений обязательных требований</a:t>
                      </a:r>
                      <a:endParaRPr/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Нормативный правовой акт, устанавливающий обязательные требования</a:t>
                      </a:r>
                      <a:endParaRPr/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Ответственность за нарушение обязательных требований</a:t>
                      </a:r>
                      <a:endParaRPr/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Основные причины нарушений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Количество случаев за отчетный период</a:t>
                      </a:r>
                      <a:endParaRPr/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Количество случаев за период 2023 г.</a:t>
                      </a:r>
                      <a:endParaRPr/>
                    </a:p>
                  </a:txBody>
                  <a:tcPr marL="49302" marR="49302" marT="0" marB="0" anchor="ctr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381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12040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Отклонения от проектной документации, получившей положительное заключение государственной экспертизы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ч. 1.2 ст. 52 Градостроительного кодекса Российской Федерации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ч. 1 ст. 9.4 КоАП РФ</a:t>
                      </a:r>
                      <a:endParaRPr/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Недостаточный контроль со стороны руководства, низкая исполнительская дисциплина, несоблюдение требований федерального законодательства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129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381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14305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Нарушения требований при ведении исполнительной документации (журналы работ, акты освидетельствования скрытых работ и т.д.)</a:t>
                      </a:r>
                      <a:endParaRPr/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ч. 4 ст. 53 Градостроительного кодекса Российской Федерации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ч. 1 ст. 9.4 КоАП РФ</a:t>
                      </a:r>
                      <a:endParaRPr/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8136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Несоответствующее исполнение обязанностей строительного контроля</a:t>
                      </a:r>
                      <a:endParaRPr/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ч. 1 ст. 53 Градостроительного кодекса Российской Федерации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ч. 1 ст. 9.4 КоАП РФ</a:t>
                      </a:r>
                      <a:endParaRPr/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9302" marR="49302" marT="0" marB="0">
                    <a:lnL w="12700" algn="ctr">
                      <a:solidFill>
                        <a:sysClr val="window" lastClr="FFFFFF"/>
                      </a:solidFill>
                    </a:lnL>
                    <a:lnR w="12700" algn="ctr">
                      <a:solidFill>
                        <a:sysClr val="window" lastClr="FFFFFF"/>
                      </a:solidFill>
                    </a:lnR>
                    <a:lnT w="12700" algn="ctr">
                      <a:solidFill>
                        <a:sysClr val="window" lastClr="FFFFFF"/>
                      </a:solidFill>
                    </a:lnT>
                    <a:lnB w="12700" algn="ctr">
                      <a:solidFill>
                        <a:sysClr val="window" lastClr="FFFFFF"/>
                      </a:solidFill>
                    </a:lnB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616326887" name="Диаграмма 16163268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493923"/>
              </p:ext>
            </p:extLst>
          </p:nvPr>
        </p:nvGraphicFramePr>
        <p:xfrm>
          <a:off x="395535" y="260647"/>
          <a:ext cx="8463034" cy="6193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Профилактическая работа за 2024 г.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ph type="tbl" idx="1"/>
          </p:nvPr>
        </p:nvGraphicFramePr>
        <p:xfrm>
          <a:off x="395536" y="764704"/>
          <a:ext cx="8229600" cy="632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pPr indent="447675" algn="just">
              <a:defRPr/>
            </a:pPr>
            <a:r>
              <a:rPr lang="ru-RU" sz="1600">
                <a:latin typeface="Times New Roman"/>
                <a:cs typeface="Times New Roman"/>
              </a:rPr>
              <a:t>Приказом Министерства строительства и жилищно-коммунального хозяйства Российской Федерации от 22 августа 2024 г. № 540/пр перечень индикаторов риска нарушения обязательных требований по федеральному государственному строительному надзору, утвержденный приказом Министерства строительства и жилищно-коммунального хозяйства Российской Федерации от 21 декабря 2021 г. N 979/пр перечень индикаторов риска нарушения обязательных требований по федеральному государственному строительному надзору, утвержденный приказом Министерства строительства и жилищно-коммунального хозяйства Российской Федерации от 21 декабря 2021 г. №  979/пр дополнено пунктом 9 следующего содержания:</a:t>
            </a:r>
            <a:br>
              <a:rPr lang="ru-RU" sz="1600">
                <a:latin typeface="Times New Roman"/>
                <a:cs typeface="Times New Roman"/>
              </a:rPr>
            </a:br>
            <a:r>
              <a:rPr lang="ru-RU" sz="1600">
                <a:latin typeface="Times New Roman"/>
                <a:cs typeface="Times New Roman"/>
              </a:rPr>
              <a:t>«9. Размещение два и более раза в течение календарного года в реестре членов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в соответствии со статьей 7.1 Федерального закона от 1 декабря 2007 г. N 315-ФЗ "О саморегулируемых организациях" (далее - Федеральный закон N 315-ФЗ) сведений о применении мер дисциплинарного воздействия, предусмотренных пунктами 1 - 3 части 4 статьи 10 Федерального закона N 315-ФЗ, в отношении члена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или размещение в течение календарного года в указанном реестре сведений о применении мер дисциплинарного воздействия, предусмотренных пунктами 4, 5 части 4 статьи 10 Федерального закона N 315-ФЗ, в том числе приостановление права выполнять строительство, реконструкцию, снос объектов капитального строительства, за исключением решений о применении мер дисциплинарного воздействия, которые отменены в судебном порядке».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Федеральная служба по экологическому, технологическому и атомному надзору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(Ростехнадзор)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Ленское управление Федеральной службы по экологическому, технологическому и атомному надзору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Обзор правоприменительной практики контрольно-надзорной деятельности федерального государственного  надзора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в области промышленной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безопасности 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marL="4487863" indent="0">
              <a:buNone/>
              <a:defRPr/>
            </a:pPr>
            <a:endParaRPr lang="ru-RU" sz="1600" b="1" dirty="0" smtClean="0">
              <a:latin typeface="Times New Roman"/>
              <a:cs typeface="Times New Roman"/>
            </a:endParaRPr>
          </a:p>
          <a:p>
            <a:pPr marL="4487863" indent="0">
              <a:buNone/>
              <a:defRPr/>
            </a:pPr>
            <a:endParaRPr lang="ru-RU" sz="1600" b="1" dirty="0">
              <a:latin typeface="Times New Roman"/>
              <a:cs typeface="Times New Roman"/>
            </a:endParaRPr>
          </a:p>
          <a:p>
            <a:pPr marL="4487863" indent="0">
              <a:buNone/>
              <a:defRPr/>
            </a:pPr>
            <a:r>
              <a:rPr lang="ru-RU" sz="1600" b="1" dirty="0" smtClean="0">
                <a:latin typeface="Times New Roman"/>
                <a:cs typeface="Times New Roman"/>
              </a:rPr>
              <a:t>Докладчик</a:t>
            </a:r>
            <a:r>
              <a:rPr lang="ru-RU" sz="1600" b="1" dirty="0">
                <a:latin typeface="Times New Roman"/>
                <a:cs typeface="Times New Roman"/>
              </a:rPr>
              <a:t>:</a:t>
            </a:r>
            <a:endParaRPr lang="ru-RU" sz="1600" dirty="0"/>
          </a:p>
          <a:p>
            <a:pPr marL="4487863" indent="0">
              <a:buNone/>
              <a:defRPr/>
            </a:pPr>
            <a:r>
              <a:rPr lang="ru-RU" sz="1600" b="1" dirty="0">
                <a:latin typeface="Times New Roman"/>
                <a:cs typeface="Times New Roman"/>
              </a:rPr>
              <a:t>Начальник отдела по надзору за подъемными сооружениями и государственного строительного надзора</a:t>
            </a:r>
            <a:endParaRPr lang="ru-RU" sz="1600" dirty="0"/>
          </a:p>
          <a:p>
            <a:pPr marL="4487863" indent="0">
              <a:buNone/>
              <a:defRPr/>
            </a:pPr>
            <a:r>
              <a:rPr lang="ru-RU" sz="1600" b="1" dirty="0">
                <a:latin typeface="Times New Roman"/>
                <a:cs typeface="Times New Roman"/>
              </a:rPr>
              <a:t>С.В. </a:t>
            </a:r>
            <a:r>
              <a:rPr lang="ru-RU" sz="1600" b="1" dirty="0" err="1">
                <a:latin typeface="Times New Roman"/>
                <a:cs typeface="Times New Roman"/>
              </a:rPr>
              <a:t>Каморский</a:t>
            </a:r>
            <a:endParaRPr lang="ru-RU" sz="1600" dirty="0"/>
          </a:p>
          <a:p>
            <a:pPr marL="0" indent="0" algn="ctr">
              <a:buNone/>
            </a:pPr>
            <a:endParaRPr lang="ru-RU" alt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040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Arial"/>
      <a:cs typeface="Arial"/>
    </a:majorFont>
    <a:minorFont>
      <a:latin typeface="Calibri"/>
      <a:ea typeface="Arial"/>
      <a:cs typeface="Arial"/>
    </a:minorFont>
  </a:fontScheme>
  <a:fmtScheme name="Стандартная">
    <a:fillStyleLst>
      <a:solidFill>
        <a:schemeClr val="phClr"/>
      </a:solidFill>
      <a:gradFill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Arial"/>
      <a:cs typeface="Arial"/>
    </a:majorFont>
    <a:minorFont>
      <a:latin typeface="Calibri"/>
      <a:ea typeface="Arial"/>
      <a:cs typeface="Arial"/>
    </a:minorFont>
  </a:fontScheme>
  <a:fmtScheme name="Стандартная">
    <a:fillStyleLst>
      <a:solidFill>
        <a:schemeClr val="phClr"/>
      </a:solidFill>
      <a:gradFill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Arial"/>
      <a:cs typeface="Arial"/>
    </a:majorFont>
    <a:minorFont>
      <a:latin typeface="Calibri"/>
      <a:ea typeface="Arial"/>
      <a:cs typeface="Arial"/>
    </a:minorFont>
  </a:fontScheme>
  <a:fmtScheme name="Стандартная">
    <a:fillStyleLst>
      <a:solidFill>
        <a:schemeClr val="phClr"/>
      </a:solidFill>
      <a:gradFill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8</TotalTime>
  <Words>1037</Words>
  <Application>Microsoft Office PowerPoint</Application>
  <DocSecurity>0</DocSecurity>
  <PresentationFormat>Экран (4:3)</PresentationFormat>
  <Paragraphs>228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Профилактическая работа за 2024 г.</vt:lpstr>
      <vt:lpstr>Приказом Министерства строительства и жилищно-коммунального хозяйства Российской Федерации от 22 августа 2024 г. № 540/пр перечень индикаторов риска нарушения обязательных требований по федеральному государственному строительному надзору, утвержденный приказом Министерства строительства и жилищно-коммунального хозяйства Российской Федерации от 21 декабря 2021 г. N 979/пр перечень индикаторов риска нарушения обязательных требований по федеральному государственному строительному надзору, утвержденный приказом Министерства строительства и жилищно-коммунального хозяйства Российской Федерации от 21 декабря 2021 г. №  979/пр дополнено пунктом 9 следующего содержания: «9. Размещение два и более раза в течение календарного года в реестре членов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в соответствии со статьей 7.1 Федерального закона от 1 декабря 2007 г. N 315-ФЗ "О саморегулируемых организациях" (далее - Федеральный закон N 315-ФЗ) сведений о применении мер дисциплинарного воздействия, предусмотренных пунктами 1 - 3 части 4 статьи 10 Федерального закона N 315-ФЗ, в отношении члена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или размещение в течение календарного года в указанном реестре сведений о применении мер дисциплинарного воздействия, предусмотренных пунктами 4, 5 части 4 статьи 10 Федерального закона N 315-ФЗ, в том числе приостановление права выполнять строительство, реконструкцию, снос объектов капитального строительства, за исключением решений о применении мер дисциплинарного воздействия, которые отменены в судебном порядке».</vt:lpstr>
      <vt:lpstr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vt:lpstr>
      <vt:lpstr>Презентация PowerPoint</vt:lpstr>
      <vt:lpstr>Презентация PowerPoint</vt:lpstr>
      <vt:lpstr>Количество проверок и выявленных нарушений  за 2023 и 2024 гг.</vt:lpstr>
      <vt:lpstr>Наиболее часто встречающиеся нарушения обязательных требований </vt:lpstr>
      <vt:lpstr>Презентация PowerPoint</vt:lpstr>
      <vt:lpstr>Профилактическая работа за 2024 г.</vt:lpstr>
      <vt:lpstr>Случаи причинения вреда (ущерба) охраняемым законом ценностям, выявленных источниках и факторах риска причинения вреда (ущерба)</vt:lpstr>
      <vt:lpstr>Презентация PowerPoint</vt:lpstr>
      <vt:lpstr>Надзор за объектами, на которых эксплуатируются опасные технические устройства зданий и сооружений (лифтов, подъёмных платформ для инвалидов, пассажирских конвейеров (движущихся пешеходных дорожек), эскалаторов, за исключением эскалаторов в метрополитенах)</vt:lpstr>
      <vt:lpstr>Презентация PowerPoint</vt:lpstr>
      <vt:lpstr>Презентация PowerPoint</vt:lpstr>
      <vt:lpstr>Презентация PowerPoint</vt:lpstr>
      <vt:lpstr>  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Роева Ирина Валерьевна</dc:creator>
  <cp:keywords/>
  <dc:description/>
  <cp:lastModifiedBy>Роева Ирина Валерьевна</cp:lastModifiedBy>
  <cp:revision>140</cp:revision>
  <dcterms:created xsi:type="dcterms:W3CDTF">2018-07-25T06:35:57Z</dcterms:created>
  <dcterms:modified xsi:type="dcterms:W3CDTF">2025-03-27T05:39:08Z</dcterms:modified>
  <cp:category/>
  <dc:identifier/>
  <cp:contentStatus/>
  <dc:language/>
  <cp:version/>
</cp:coreProperties>
</file>